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69" r:id="rId3"/>
    <p:sldId id="265" r:id="rId4"/>
    <p:sldId id="268" r:id="rId5"/>
    <p:sldId id="266" r:id="rId6"/>
    <p:sldId id="257" r:id="rId7"/>
    <p:sldId id="258" r:id="rId8"/>
    <p:sldId id="263" r:id="rId9"/>
    <p:sldId id="270" r:id="rId10"/>
    <p:sldId id="278" r:id="rId11"/>
    <p:sldId id="279" r:id="rId12"/>
    <p:sldId id="264" r:id="rId13"/>
    <p:sldId id="259" r:id="rId14"/>
    <p:sldId id="260" r:id="rId15"/>
    <p:sldId id="262" r:id="rId16"/>
    <p:sldId id="261" r:id="rId17"/>
    <p:sldId id="267" r:id="rId18"/>
    <p:sldId id="274" r:id="rId19"/>
    <p:sldId id="273" r:id="rId20"/>
    <p:sldId id="275" r:id="rId21"/>
    <p:sldId id="276" r:id="rId22"/>
    <p:sldId id="277" r:id="rId23"/>
    <p:sldId id="272" r:id="rId24"/>
    <p:sldId id="2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42" autoAdjust="0"/>
  </p:normalViewPr>
  <p:slideViewPr>
    <p:cSldViewPr>
      <p:cViewPr>
        <p:scale>
          <a:sx n="107" d="100"/>
          <a:sy n="107" d="100"/>
        </p:scale>
        <p:origin x="-888"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15E27C-0CB1-4860-A4E0-A8848A008B8E}" type="doc">
      <dgm:prSet loTypeId="urn:microsoft.com/office/officeart/2005/8/layout/arrow5" loCatId="relationship" qsTypeId="urn:microsoft.com/office/officeart/2005/8/quickstyle/3d9" qsCatId="3D" csTypeId="urn:microsoft.com/office/officeart/2005/8/colors/accent2_2" csCatId="accent2" phldr="1"/>
      <dgm:spPr/>
      <dgm:t>
        <a:bodyPr/>
        <a:lstStyle/>
        <a:p>
          <a:endParaRPr lang="en-US"/>
        </a:p>
      </dgm:t>
    </dgm:pt>
    <dgm:pt modelId="{3E41B22E-C4A1-4D06-A829-8ACE92D08321}">
      <dgm:prSet phldrT="[Text]"/>
      <dgm:spPr/>
      <dgm:t>
        <a:bodyPr/>
        <a:lstStyle/>
        <a:p>
          <a:r>
            <a:rPr lang="en-US" dirty="0" smtClean="0"/>
            <a:t>Good</a:t>
          </a:r>
          <a:endParaRPr lang="en-US" dirty="0"/>
        </a:p>
      </dgm:t>
    </dgm:pt>
    <dgm:pt modelId="{77C639CA-0E49-4B09-9691-3A6E23835FDB}" type="parTrans" cxnId="{1DA0E495-3A56-4FA5-9323-0F1D4A779351}">
      <dgm:prSet/>
      <dgm:spPr/>
      <dgm:t>
        <a:bodyPr/>
        <a:lstStyle/>
        <a:p>
          <a:endParaRPr lang="en-US"/>
        </a:p>
      </dgm:t>
    </dgm:pt>
    <dgm:pt modelId="{349A8653-96E9-4C2D-A062-A5CA4415DE7A}" type="sibTrans" cxnId="{1DA0E495-3A56-4FA5-9323-0F1D4A779351}">
      <dgm:prSet/>
      <dgm:spPr/>
      <dgm:t>
        <a:bodyPr/>
        <a:lstStyle/>
        <a:p>
          <a:endParaRPr lang="en-US"/>
        </a:p>
      </dgm:t>
    </dgm:pt>
    <dgm:pt modelId="{34C592DC-761F-4540-8F7D-EB880E24C754}">
      <dgm:prSet phldrT="[Text]"/>
      <dgm:spPr/>
      <dgm:t>
        <a:bodyPr/>
        <a:lstStyle/>
        <a:p>
          <a:r>
            <a:rPr lang="en-US" dirty="0" smtClean="0"/>
            <a:t>Evil</a:t>
          </a:r>
          <a:endParaRPr lang="en-US" dirty="0"/>
        </a:p>
      </dgm:t>
    </dgm:pt>
    <dgm:pt modelId="{2EC50DD9-EF70-4DC6-9A04-45AFFAB427F3}" type="parTrans" cxnId="{5832B8A1-B885-446B-88FE-68E592C1212D}">
      <dgm:prSet/>
      <dgm:spPr/>
      <dgm:t>
        <a:bodyPr/>
        <a:lstStyle/>
        <a:p>
          <a:endParaRPr lang="en-US"/>
        </a:p>
      </dgm:t>
    </dgm:pt>
    <dgm:pt modelId="{F46BD0ED-19A7-450E-A7D6-25C0C9875256}" type="sibTrans" cxnId="{5832B8A1-B885-446B-88FE-68E592C1212D}">
      <dgm:prSet/>
      <dgm:spPr/>
      <dgm:t>
        <a:bodyPr/>
        <a:lstStyle/>
        <a:p>
          <a:endParaRPr lang="en-US"/>
        </a:p>
      </dgm:t>
    </dgm:pt>
    <dgm:pt modelId="{D51D8120-0492-4DD7-B08C-233BFAE9803D}" type="pres">
      <dgm:prSet presAssocID="{F215E27C-0CB1-4860-A4E0-A8848A008B8E}" presName="diagram" presStyleCnt="0">
        <dgm:presLayoutVars>
          <dgm:dir/>
          <dgm:resizeHandles val="exact"/>
        </dgm:presLayoutVars>
      </dgm:prSet>
      <dgm:spPr/>
      <dgm:t>
        <a:bodyPr/>
        <a:lstStyle/>
        <a:p>
          <a:endParaRPr lang="en-US"/>
        </a:p>
      </dgm:t>
    </dgm:pt>
    <dgm:pt modelId="{E9223345-6E6E-43B8-A2EB-53C107327BA2}" type="pres">
      <dgm:prSet presAssocID="{3E41B22E-C4A1-4D06-A829-8ACE92D08321}" presName="arrow" presStyleLbl="node1" presStyleIdx="0" presStyleCnt="2">
        <dgm:presLayoutVars>
          <dgm:bulletEnabled val="1"/>
        </dgm:presLayoutVars>
      </dgm:prSet>
      <dgm:spPr/>
      <dgm:t>
        <a:bodyPr/>
        <a:lstStyle/>
        <a:p>
          <a:endParaRPr lang="en-US"/>
        </a:p>
      </dgm:t>
    </dgm:pt>
    <dgm:pt modelId="{2F7DBA1B-4C68-4225-898A-FE333BCAA75C}" type="pres">
      <dgm:prSet presAssocID="{34C592DC-761F-4540-8F7D-EB880E24C754}" presName="arrow" presStyleLbl="node1" presStyleIdx="1" presStyleCnt="2">
        <dgm:presLayoutVars>
          <dgm:bulletEnabled val="1"/>
        </dgm:presLayoutVars>
      </dgm:prSet>
      <dgm:spPr/>
      <dgm:t>
        <a:bodyPr/>
        <a:lstStyle/>
        <a:p>
          <a:endParaRPr lang="en-US"/>
        </a:p>
      </dgm:t>
    </dgm:pt>
  </dgm:ptLst>
  <dgm:cxnLst>
    <dgm:cxn modelId="{5832B8A1-B885-446B-88FE-68E592C1212D}" srcId="{F215E27C-0CB1-4860-A4E0-A8848A008B8E}" destId="{34C592DC-761F-4540-8F7D-EB880E24C754}" srcOrd="1" destOrd="0" parTransId="{2EC50DD9-EF70-4DC6-9A04-45AFFAB427F3}" sibTransId="{F46BD0ED-19A7-450E-A7D6-25C0C9875256}"/>
    <dgm:cxn modelId="{4FDAAFA4-0980-44FC-8210-00A7327B50BA}" type="presOf" srcId="{34C592DC-761F-4540-8F7D-EB880E24C754}" destId="{2F7DBA1B-4C68-4225-898A-FE333BCAA75C}" srcOrd="0" destOrd="0" presId="urn:microsoft.com/office/officeart/2005/8/layout/arrow5"/>
    <dgm:cxn modelId="{1DA0E495-3A56-4FA5-9323-0F1D4A779351}" srcId="{F215E27C-0CB1-4860-A4E0-A8848A008B8E}" destId="{3E41B22E-C4A1-4D06-A829-8ACE92D08321}" srcOrd="0" destOrd="0" parTransId="{77C639CA-0E49-4B09-9691-3A6E23835FDB}" sibTransId="{349A8653-96E9-4C2D-A062-A5CA4415DE7A}"/>
    <dgm:cxn modelId="{B966A7DC-79B7-467A-8F7B-BFAD9B88F9FD}" type="presOf" srcId="{F215E27C-0CB1-4860-A4E0-A8848A008B8E}" destId="{D51D8120-0492-4DD7-B08C-233BFAE9803D}" srcOrd="0" destOrd="0" presId="urn:microsoft.com/office/officeart/2005/8/layout/arrow5"/>
    <dgm:cxn modelId="{5B21B960-909C-4D4E-9287-BB71028729E3}" type="presOf" srcId="{3E41B22E-C4A1-4D06-A829-8ACE92D08321}" destId="{E9223345-6E6E-43B8-A2EB-53C107327BA2}" srcOrd="0" destOrd="0" presId="urn:microsoft.com/office/officeart/2005/8/layout/arrow5"/>
    <dgm:cxn modelId="{CFEC5010-E2F7-4D3B-A725-CC2F29B62118}" type="presParOf" srcId="{D51D8120-0492-4DD7-B08C-233BFAE9803D}" destId="{E9223345-6E6E-43B8-A2EB-53C107327BA2}" srcOrd="0" destOrd="0" presId="urn:microsoft.com/office/officeart/2005/8/layout/arrow5"/>
    <dgm:cxn modelId="{2606E951-5C56-4DDD-9B3F-2E615724B7C3}" type="presParOf" srcId="{D51D8120-0492-4DD7-B08C-233BFAE9803D}" destId="{2F7DBA1B-4C68-4225-898A-FE333BCAA75C}"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15E27C-0CB1-4860-A4E0-A8848A008B8E}" type="doc">
      <dgm:prSet loTypeId="urn:microsoft.com/office/officeart/2005/8/layout/arrow5" loCatId="relationship" qsTypeId="urn:microsoft.com/office/officeart/2005/8/quickstyle/3d9" qsCatId="3D" csTypeId="urn:microsoft.com/office/officeart/2005/8/colors/accent3_2" csCatId="accent3" phldr="1"/>
      <dgm:spPr/>
      <dgm:t>
        <a:bodyPr/>
        <a:lstStyle/>
        <a:p>
          <a:endParaRPr lang="en-US"/>
        </a:p>
      </dgm:t>
    </dgm:pt>
    <dgm:pt modelId="{3E41B22E-C4A1-4D06-A829-8ACE92D08321}">
      <dgm:prSet phldrT="[Text]"/>
      <dgm:spPr/>
      <dgm:t>
        <a:bodyPr/>
        <a:lstStyle/>
        <a:p>
          <a:r>
            <a:rPr lang="en-US" dirty="0" smtClean="0"/>
            <a:t>Peter Pan</a:t>
          </a:r>
          <a:endParaRPr lang="en-US" dirty="0"/>
        </a:p>
      </dgm:t>
    </dgm:pt>
    <dgm:pt modelId="{77C639CA-0E49-4B09-9691-3A6E23835FDB}" type="parTrans" cxnId="{1DA0E495-3A56-4FA5-9323-0F1D4A779351}">
      <dgm:prSet/>
      <dgm:spPr/>
      <dgm:t>
        <a:bodyPr/>
        <a:lstStyle/>
        <a:p>
          <a:endParaRPr lang="en-US"/>
        </a:p>
      </dgm:t>
    </dgm:pt>
    <dgm:pt modelId="{349A8653-96E9-4C2D-A062-A5CA4415DE7A}" type="sibTrans" cxnId="{1DA0E495-3A56-4FA5-9323-0F1D4A779351}">
      <dgm:prSet/>
      <dgm:spPr/>
      <dgm:t>
        <a:bodyPr/>
        <a:lstStyle/>
        <a:p>
          <a:endParaRPr lang="en-US"/>
        </a:p>
      </dgm:t>
    </dgm:pt>
    <dgm:pt modelId="{34C592DC-761F-4540-8F7D-EB880E24C754}">
      <dgm:prSet phldrT="[Text]"/>
      <dgm:spPr/>
      <dgm:t>
        <a:bodyPr/>
        <a:lstStyle/>
        <a:p>
          <a:r>
            <a:rPr lang="en-US" dirty="0" smtClean="0"/>
            <a:t>Captain Hook</a:t>
          </a:r>
          <a:endParaRPr lang="en-US" dirty="0"/>
        </a:p>
      </dgm:t>
    </dgm:pt>
    <dgm:pt modelId="{2EC50DD9-EF70-4DC6-9A04-45AFFAB427F3}" type="parTrans" cxnId="{5832B8A1-B885-446B-88FE-68E592C1212D}">
      <dgm:prSet/>
      <dgm:spPr/>
      <dgm:t>
        <a:bodyPr/>
        <a:lstStyle/>
        <a:p>
          <a:endParaRPr lang="en-US"/>
        </a:p>
      </dgm:t>
    </dgm:pt>
    <dgm:pt modelId="{F46BD0ED-19A7-450E-A7D6-25C0C9875256}" type="sibTrans" cxnId="{5832B8A1-B885-446B-88FE-68E592C1212D}">
      <dgm:prSet/>
      <dgm:spPr/>
      <dgm:t>
        <a:bodyPr/>
        <a:lstStyle/>
        <a:p>
          <a:endParaRPr lang="en-US"/>
        </a:p>
      </dgm:t>
    </dgm:pt>
    <dgm:pt modelId="{D51D8120-0492-4DD7-B08C-233BFAE9803D}" type="pres">
      <dgm:prSet presAssocID="{F215E27C-0CB1-4860-A4E0-A8848A008B8E}" presName="diagram" presStyleCnt="0">
        <dgm:presLayoutVars>
          <dgm:dir/>
          <dgm:resizeHandles val="exact"/>
        </dgm:presLayoutVars>
      </dgm:prSet>
      <dgm:spPr/>
      <dgm:t>
        <a:bodyPr/>
        <a:lstStyle/>
        <a:p>
          <a:endParaRPr lang="en-US"/>
        </a:p>
      </dgm:t>
    </dgm:pt>
    <dgm:pt modelId="{E9223345-6E6E-43B8-A2EB-53C107327BA2}" type="pres">
      <dgm:prSet presAssocID="{3E41B22E-C4A1-4D06-A829-8ACE92D08321}" presName="arrow" presStyleLbl="node1" presStyleIdx="0" presStyleCnt="2">
        <dgm:presLayoutVars>
          <dgm:bulletEnabled val="1"/>
        </dgm:presLayoutVars>
      </dgm:prSet>
      <dgm:spPr/>
      <dgm:t>
        <a:bodyPr/>
        <a:lstStyle/>
        <a:p>
          <a:endParaRPr lang="en-US"/>
        </a:p>
      </dgm:t>
    </dgm:pt>
    <dgm:pt modelId="{2F7DBA1B-4C68-4225-898A-FE333BCAA75C}" type="pres">
      <dgm:prSet presAssocID="{34C592DC-761F-4540-8F7D-EB880E24C754}" presName="arrow" presStyleLbl="node1" presStyleIdx="1" presStyleCnt="2">
        <dgm:presLayoutVars>
          <dgm:bulletEnabled val="1"/>
        </dgm:presLayoutVars>
      </dgm:prSet>
      <dgm:spPr/>
      <dgm:t>
        <a:bodyPr/>
        <a:lstStyle/>
        <a:p>
          <a:endParaRPr lang="en-US"/>
        </a:p>
      </dgm:t>
    </dgm:pt>
  </dgm:ptLst>
  <dgm:cxnLst>
    <dgm:cxn modelId="{5832B8A1-B885-446B-88FE-68E592C1212D}" srcId="{F215E27C-0CB1-4860-A4E0-A8848A008B8E}" destId="{34C592DC-761F-4540-8F7D-EB880E24C754}" srcOrd="1" destOrd="0" parTransId="{2EC50DD9-EF70-4DC6-9A04-45AFFAB427F3}" sibTransId="{F46BD0ED-19A7-450E-A7D6-25C0C9875256}"/>
    <dgm:cxn modelId="{D7D61858-7877-4CB8-8CE2-02C53E2B2515}" type="presOf" srcId="{34C592DC-761F-4540-8F7D-EB880E24C754}" destId="{2F7DBA1B-4C68-4225-898A-FE333BCAA75C}" srcOrd="0" destOrd="0" presId="urn:microsoft.com/office/officeart/2005/8/layout/arrow5"/>
    <dgm:cxn modelId="{1DA0E495-3A56-4FA5-9323-0F1D4A779351}" srcId="{F215E27C-0CB1-4860-A4E0-A8848A008B8E}" destId="{3E41B22E-C4A1-4D06-A829-8ACE92D08321}" srcOrd="0" destOrd="0" parTransId="{77C639CA-0E49-4B09-9691-3A6E23835FDB}" sibTransId="{349A8653-96E9-4C2D-A062-A5CA4415DE7A}"/>
    <dgm:cxn modelId="{11C675F2-EDAE-4E39-A577-1C1B4F0E4876}" type="presOf" srcId="{3E41B22E-C4A1-4D06-A829-8ACE92D08321}" destId="{E9223345-6E6E-43B8-A2EB-53C107327BA2}" srcOrd="0" destOrd="0" presId="urn:microsoft.com/office/officeart/2005/8/layout/arrow5"/>
    <dgm:cxn modelId="{54D387FD-8A21-47B8-A0F4-AB7EA8254C75}" type="presOf" srcId="{F215E27C-0CB1-4860-A4E0-A8848A008B8E}" destId="{D51D8120-0492-4DD7-B08C-233BFAE9803D}" srcOrd="0" destOrd="0" presId="urn:microsoft.com/office/officeart/2005/8/layout/arrow5"/>
    <dgm:cxn modelId="{CDB578E8-4F80-43D4-B7A9-D19351697A06}" type="presParOf" srcId="{D51D8120-0492-4DD7-B08C-233BFAE9803D}" destId="{E9223345-6E6E-43B8-A2EB-53C107327BA2}" srcOrd="0" destOrd="0" presId="urn:microsoft.com/office/officeart/2005/8/layout/arrow5"/>
    <dgm:cxn modelId="{4DA529F8-3EF0-4E94-A960-5593BA583DC1}" type="presParOf" srcId="{D51D8120-0492-4DD7-B08C-233BFAE9803D}" destId="{2F7DBA1B-4C68-4225-898A-FE333BCAA75C}" srcOrd="1" destOrd="0" presId="urn:microsoft.com/office/officeart/2005/8/layout/arrow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23345-6E6E-43B8-A2EB-53C107327BA2}">
      <dsp:nvSpPr>
        <dsp:cNvPr id="0" name=""/>
        <dsp:cNvSpPr/>
      </dsp:nvSpPr>
      <dsp:spPr>
        <a:xfrm rot="16200000">
          <a:off x="471" y="284460"/>
          <a:ext cx="2961679" cy="2961679"/>
        </a:xfrm>
        <a:prstGeom prst="downArrow">
          <a:avLst>
            <a:gd name="adj1" fmla="val 50000"/>
            <a:gd name="adj2" fmla="val 35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sp3d extrusionH="28000" prstMaterial="matte"/>
        </a:bodyPr>
        <a:lstStyle/>
        <a:p>
          <a:pPr lvl="0" algn="ctr" defTabSz="2400300">
            <a:lnSpc>
              <a:spcPct val="90000"/>
            </a:lnSpc>
            <a:spcBef>
              <a:spcPct val="0"/>
            </a:spcBef>
            <a:spcAft>
              <a:spcPct val="35000"/>
            </a:spcAft>
          </a:pPr>
          <a:r>
            <a:rPr lang="en-US" sz="5400" kern="1200" dirty="0" smtClean="0"/>
            <a:t>Good</a:t>
          </a:r>
          <a:endParaRPr lang="en-US" sz="5400" kern="1200" dirty="0"/>
        </a:p>
      </dsp:txBody>
      <dsp:txXfrm rot="5400000">
        <a:off x="471" y="1024880"/>
        <a:ext cx="2443385" cy="1480839"/>
      </dsp:txXfrm>
    </dsp:sp>
    <dsp:sp modelId="{2F7DBA1B-4C68-4225-898A-FE333BCAA75C}">
      <dsp:nvSpPr>
        <dsp:cNvPr id="0" name=""/>
        <dsp:cNvSpPr/>
      </dsp:nvSpPr>
      <dsp:spPr>
        <a:xfrm rot="5400000">
          <a:off x="3133848" y="284460"/>
          <a:ext cx="2961679" cy="2961679"/>
        </a:xfrm>
        <a:prstGeom prst="downArrow">
          <a:avLst>
            <a:gd name="adj1" fmla="val 50000"/>
            <a:gd name="adj2" fmla="val 35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sp3d extrusionH="28000" prstMaterial="matte"/>
        </a:bodyPr>
        <a:lstStyle/>
        <a:p>
          <a:pPr lvl="0" algn="ctr" defTabSz="2400300">
            <a:lnSpc>
              <a:spcPct val="90000"/>
            </a:lnSpc>
            <a:spcBef>
              <a:spcPct val="0"/>
            </a:spcBef>
            <a:spcAft>
              <a:spcPct val="35000"/>
            </a:spcAft>
          </a:pPr>
          <a:r>
            <a:rPr lang="en-US" sz="5400" kern="1200" dirty="0" smtClean="0"/>
            <a:t>Evil</a:t>
          </a:r>
          <a:endParaRPr lang="en-US" sz="5400" kern="1200" dirty="0"/>
        </a:p>
      </dsp:txBody>
      <dsp:txXfrm rot="-5400000">
        <a:off x="3652142" y="1024880"/>
        <a:ext cx="2443385" cy="1480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23345-6E6E-43B8-A2EB-53C107327BA2}">
      <dsp:nvSpPr>
        <dsp:cNvPr id="0" name=""/>
        <dsp:cNvSpPr/>
      </dsp:nvSpPr>
      <dsp:spPr>
        <a:xfrm rot="16200000">
          <a:off x="471" y="284460"/>
          <a:ext cx="2961679" cy="2961679"/>
        </a:xfrm>
        <a:prstGeom prst="downArrow">
          <a:avLst>
            <a:gd name="adj1" fmla="val 50000"/>
            <a:gd name="adj2" fmla="val 35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sp3d extrusionH="28000" prstMaterial="matte"/>
        </a:bodyPr>
        <a:lstStyle/>
        <a:p>
          <a:pPr lvl="0" algn="ctr" defTabSz="1600200">
            <a:lnSpc>
              <a:spcPct val="90000"/>
            </a:lnSpc>
            <a:spcBef>
              <a:spcPct val="0"/>
            </a:spcBef>
            <a:spcAft>
              <a:spcPct val="35000"/>
            </a:spcAft>
          </a:pPr>
          <a:r>
            <a:rPr lang="en-US" sz="3600" kern="1200" dirty="0" smtClean="0"/>
            <a:t>Peter Pan</a:t>
          </a:r>
          <a:endParaRPr lang="en-US" sz="3600" kern="1200" dirty="0"/>
        </a:p>
      </dsp:txBody>
      <dsp:txXfrm rot="5400000">
        <a:off x="471" y="1024880"/>
        <a:ext cx="2443385" cy="1480839"/>
      </dsp:txXfrm>
    </dsp:sp>
    <dsp:sp modelId="{2F7DBA1B-4C68-4225-898A-FE333BCAA75C}">
      <dsp:nvSpPr>
        <dsp:cNvPr id="0" name=""/>
        <dsp:cNvSpPr/>
      </dsp:nvSpPr>
      <dsp:spPr>
        <a:xfrm rot="5400000">
          <a:off x="3133848" y="284460"/>
          <a:ext cx="2961679" cy="2961679"/>
        </a:xfrm>
        <a:prstGeom prst="downArrow">
          <a:avLst>
            <a:gd name="adj1" fmla="val 50000"/>
            <a:gd name="adj2" fmla="val 35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sp3d extrusionH="28000" prstMaterial="matte"/>
        </a:bodyPr>
        <a:lstStyle/>
        <a:p>
          <a:pPr lvl="0" algn="ctr" defTabSz="1600200">
            <a:lnSpc>
              <a:spcPct val="90000"/>
            </a:lnSpc>
            <a:spcBef>
              <a:spcPct val="0"/>
            </a:spcBef>
            <a:spcAft>
              <a:spcPct val="35000"/>
            </a:spcAft>
          </a:pPr>
          <a:r>
            <a:rPr lang="en-US" sz="3600" kern="1200" dirty="0" smtClean="0"/>
            <a:t>Captain Hook</a:t>
          </a:r>
          <a:endParaRPr lang="en-US" sz="3600" kern="1200" dirty="0"/>
        </a:p>
      </dsp:txBody>
      <dsp:txXfrm rot="-5400000">
        <a:off x="3652142" y="1024880"/>
        <a:ext cx="2443385" cy="1480839"/>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0AFBC1-D893-41E4-8FC9-B2CF1184B070}" type="datetimeFigureOut">
              <a:rPr lang="en-US" smtClean="0"/>
              <a:t>7/13/2013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DBD57F-49D3-4F3F-A849-793F97AC48E4}" type="slidenum">
              <a:rPr lang="en-US" smtClean="0"/>
              <a:t>‹#›</a:t>
            </a:fld>
            <a:endParaRPr lang="en-US"/>
          </a:p>
        </p:txBody>
      </p:sp>
    </p:spTree>
    <p:extLst>
      <p:ext uri="{BB962C8B-B14F-4D97-AF65-F5344CB8AC3E}">
        <p14:creationId xmlns:p14="http://schemas.microsoft.com/office/powerpoint/2010/main" val="1063038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students commit the definition to memory. Students may have been introduced to this concept in earlier grades as the </a:t>
            </a:r>
            <a:r>
              <a:rPr lang="en-US" i="1" u="sng" baseline="0" dirty="0" smtClean="0"/>
              <a:t>problem</a:t>
            </a:r>
            <a:r>
              <a:rPr lang="en-US" baseline="0" dirty="0" smtClean="0"/>
              <a:t>, however, </a:t>
            </a:r>
            <a:r>
              <a:rPr lang="en-US" i="1" u="sng" baseline="0" dirty="0" smtClean="0"/>
              <a:t>conflict</a:t>
            </a:r>
            <a:r>
              <a:rPr lang="en-US" baseline="0" dirty="0" smtClean="0"/>
              <a:t> is a more comprehensive term. Explain that conflict isn’t always between two characters, or even between good and bad; and it doesn’t necessarily involve a fight. A character may be dealing with personal difficulties or battling forces of nature. Have students identify the struggles of famous characters like </a:t>
            </a:r>
            <a:r>
              <a:rPr lang="en-US" baseline="0" dirty="0" err="1" smtClean="0"/>
              <a:t>Nemo</a:t>
            </a:r>
            <a:r>
              <a:rPr lang="en-US" baseline="0" dirty="0" smtClean="0"/>
              <a:t>, Shrek, E.T., </a:t>
            </a:r>
            <a:r>
              <a:rPr lang="en-US" baseline="0" dirty="0" smtClean="0"/>
              <a:t>Harry Potter, Spiderman</a:t>
            </a:r>
            <a:r>
              <a:rPr lang="en-US" baseline="0" dirty="0" smtClean="0"/>
              <a:t>, etc. </a:t>
            </a:r>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2</a:t>
            </a:fld>
            <a:endParaRPr lang="en-US"/>
          </a:p>
        </p:txBody>
      </p:sp>
    </p:spTree>
    <p:extLst>
      <p:ext uri="{BB962C8B-B14F-4D97-AF65-F5344CB8AC3E}">
        <p14:creationId xmlns:p14="http://schemas.microsoft.com/office/powerpoint/2010/main" val="4197634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a:t>
            </a:r>
            <a:r>
              <a:rPr lang="en-US" dirty="0" smtClean="0"/>
              <a:t>students write a conflict statement for this summary in their journals.</a:t>
            </a:r>
            <a:r>
              <a:rPr lang="en-US" baseline="0" dirty="0" smtClean="0"/>
              <a:t> (If you are using the “Conflict Journal Entry” sheets, a place on the handout is provided to complete this activity</a:t>
            </a:r>
            <a:r>
              <a:rPr lang="en-US" baseline="0" dirty="0" smtClean="0"/>
              <a:t>.) An appropriate conflict statement for this summary is: Ruth doesn’t want to go to school, but her mother makes her.</a:t>
            </a:r>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11</a:t>
            </a:fld>
            <a:endParaRPr lang="en-US"/>
          </a:p>
        </p:txBody>
      </p:sp>
    </p:spTree>
    <p:extLst>
      <p:ext uri="{BB962C8B-B14F-4D97-AF65-F5344CB8AC3E}">
        <p14:creationId xmlns:p14="http://schemas.microsoft.com/office/powerpoint/2010/main" val="2583962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there are many types of conflicts, these four are a good place to begin. Usually in simple stories like fairy and folktales, picture books, and TV sitcoms, only one type of conflict is developed. However, in more complex works like movies and </a:t>
            </a:r>
            <a:r>
              <a:rPr lang="en-US" baseline="0" dirty="0" smtClean="0"/>
              <a:t>novels </a:t>
            </a:r>
            <a:r>
              <a:rPr lang="en-US" baseline="0" dirty="0" smtClean="0"/>
              <a:t>several different types of conflict carry the plot. For example, the movie Titanic features a character vs. nature (the ship against the iceberg, and the passengers against the freezing water), character vs. society (prejudice Jack faces in trying to connect with Rose’s high society); character vs. self (Rose’s dilemma of whether or not to be with Jack in spite of her family’s disapproval), and character vs. character (Rose vs. her father; Jack vs. Rose’s family)</a:t>
            </a:r>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12</a:t>
            </a:fld>
            <a:endParaRPr lang="en-US"/>
          </a:p>
        </p:txBody>
      </p:sp>
    </p:spTree>
    <p:extLst>
      <p:ext uri="{BB962C8B-B14F-4D97-AF65-F5344CB8AC3E}">
        <p14:creationId xmlns:p14="http://schemas.microsoft.com/office/powerpoint/2010/main" val="2502403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Batman</a:t>
            </a:r>
            <a:r>
              <a:rPr lang="en-US" baseline="0" dirty="0" smtClean="0"/>
              <a:t> vs. The Joker; Harry Potter vs. </a:t>
            </a:r>
            <a:r>
              <a:rPr lang="en-US" baseline="0" dirty="0" err="1" smtClean="0"/>
              <a:t>Voldemort</a:t>
            </a:r>
            <a:r>
              <a:rPr lang="en-US" baseline="0" dirty="0" smtClean="0"/>
              <a:t>; Little Red Riding Hood vs. The Big Bad Wolf.</a:t>
            </a:r>
          </a:p>
          <a:p>
            <a:r>
              <a:rPr lang="en-US" baseline="0" dirty="0" smtClean="0"/>
              <a:t>Have students give examples of character vs. character conflicts</a:t>
            </a:r>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13</a:t>
            </a:fld>
            <a:endParaRPr lang="en-US"/>
          </a:p>
        </p:txBody>
      </p:sp>
    </p:spTree>
    <p:extLst>
      <p:ext uri="{BB962C8B-B14F-4D97-AF65-F5344CB8AC3E}">
        <p14:creationId xmlns:p14="http://schemas.microsoft.com/office/powerpoint/2010/main" val="448857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Example</a:t>
            </a:r>
            <a:r>
              <a:rPr lang="en-US" sz="1200" i="1" kern="1200" dirty="0" smtClean="0">
                <a:solidFill>
                  <a:schemeClr val="tx1"/>
                </a:solidFill>
                <a:effectLst/>
                <a:latin typeface="+mn-lt"/>
                <a:ea typeface="+mn-ea"/>
                <a:cs typeface="+mn-cs"/>
              </a:rPr>
              <a:t>: The Other </a:t>
            </a:r>
            <a:r>
              <a:rPr lang="en-US" sz="1200" i="1" kern="1200" baseline="0" dirty="0" smtClean="0">
                <a:solidFill>
                  <a:schemeClr val="tx1"/>
                </a:solidFill>
                <a:effectLst/>
                <a:latin typeface="+mn-lt"/>
                <a:ea typeface="+mn-ea"/>
                <a:cs typeface="+mn-cs"/>
              </a:rPr>
              <a:t>Side</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girls are separated by segregation but want to play together;</a:t>
            </a:r>
            <a:r>
              <a:rPr lang="en-US" sz="120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Among the </a:t>
            </a:r>
            <a:r>
              <a:rPr lang="en-US" sz="1200" i="1" kern="1200" dirty="0" smtClean="0">
                <a:solidFill>
                  <a:schemeClr val="tx1"/>
                </a:solidFill>
                <a:effectLst/>
                <a:latin typeface="+mn-lt"/>
                <a:ea typeface="+mn-ea"/>
                <a:cs typeface="+mn-cs"/>
              </a:rPr>
              <a:t>Hidden</a:t>
            </a:r>
            <a:r>
              <a:rPr lang="en-US" sz="1200" kern="1200" dirty="0" smtClean="0">
                <a:solidFill>
                  <a:schemeClr val="tx1"/>
                </a:solidFill>
                <a:effectLst/>
                <a:latin typeface="+mn-lt"/>
                <a:ea typeface="+mn-ea"/>
                <a:cs typeface="+mn-cs"/>
              </a:rPr>
              <a:t>—Law </a:t>
            </a:r>
            <a:r>
              <a:rPr lang="en-US" sz="1200" kern="1200" dirty="0" smtClean="0">
                <a:solidFill>
                  <a:schemeClr val="tx1"/>
                </a:solidFill>
                <a:effectLst/>
                <a:latin typeface="+mn-lt"/>
                <a:ea typeface="+mn-ea"/>
                <a:cs typeface="+mn-cs"/>
              </a:rPr>
              <a:t>says only two children, this family has three and are trying to hide;</a:t>
            </a:r>
            <a:r>
              <a:rPr lang="en-US" sz="1200" kern="1200" baseline="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Habibi</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Palestinian girl is in love with a Jewish boy;</a:t>
            </a:r>
            <a:r>
              <a:rPr lang="en-US" sz="120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Number the </a:t>
            </a:r>
            <a:r>
              <a:rPr lang="en-US" sz="1200" i="1" kern="1200" dirty="0" smtClean="0">
                <a:solidFill>
                  <a:schemeClr val="tx1"/>
                </a:solidFill>
                <a:effectLst/>
                <a:latin typeface="+mn-lt"/>
                <a:ea typeface="+mn-ea"/>
                <a:cs typeface="+mn-cs"/>
              </a:rPr>
              <a:t>Stars </a:t>
            </a:r>
            <a:r>
              <a:rPr 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Characters are trying to rescue Jewish </a:t>
            </a:r>
            <a:r>
              <a:rPr lang="en-US" sz="1200" kern="1200" dirty="0" smtClean="0">
                <a:solidFill>
                  <a:schemeClr val="tx1"/>
                </a:solidFill>
                <a:effectLst/>
                <a:latin typeface="+mn-lt"/>
                <a:ea typeface="+mn-ea"/>
                <a:cs typeface="+mn-cs"/>
              </a:rPr>
              <a:t>neighbors.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Have students share examples of movies or books with a character vs. society </a:t>
            </a:r>
            <a:r>
              <a:rPr lang="en-US" sz="1200" kern="1200" dirty="0" smtClean="0">
                <a:solidFill>
                  <a:schemeClr val="tx1"/>
                </a:solidFill>
                <a:effectLst/>
                <a:latin typeface="+mn-lt"/>
                <a:ea typeface="+mn-ea"/>
                <a:cs typeface="+mn-cs"/>
              </a:rPr>
              <a:t>conflict.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14</a:t>
            </a:fld>
            <a:endParaRPr lang="en-US"/>
          </a:p>
        </p:txBody>
      </p:sp>
    </p:spTree>
    <p:extLst>
      <p:ext uri="{BB962C8B-B14F-4D97-AF65-F5344CB8AC3E}">
        <p14:creationId xmlns:p14="http://schemas.microsoft.com/office/powerpoint/2010/main" val="4230760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Example:  </a:t>
            </a:r>
            <a:r>
              <a:rPr lang="en-US" sz="1200" i="1" kern="1200" dirty="0" smtClean="0">
                <a:solidFill>
                  <a:schemeClr val="tx1"/>
                </a:solidFill>
                <a:effectLst/>
                <a:latin typeface="+mn-lt"/>
                <a:ea typeface="+mn-ea"/>
                <a:cs typeface="+mn-cs"/>
              </a:rPr>
              <a:t>Hatche</a:t>
            </a:r>
            <a:r>
              <a:rPr lang="en-US" sz="1200" kern="1200" dirty="0" smtClean="0">
                <a:solidFill>
                  <a:schemeClr val="tx1"/>
                </a:solidFill>
                <a:effectLst/>
                <a:latin typeface="+mn-lt"/>
                <a:ea typeface="+mn-ea"/>
                <a:cs typeface="+mn-cs"/>
              </a:rPr>
              <a:t>t Brian vs. the coming winter and hunger; </a:t>
            </a:r>
            <a:r>
              <a:rPr lang="en-US" sz="1200" i="1" kern="1200" dirty="0" smtClean="0">
                <a:solidFill>
                  <a:schemeClr val="tx1"/>
                </a:solidFill>
                <a:effectLst/>
                <a:latin typeface="+mn-lt"/>
                <a:ea typeface="+mn-ea"/>
                <a:cs typeface="+mn-cs"/>
              </a:rPr>
              <a:t>Fever 1692</a:t>
            </a:r>
            <a:r>
              <a:rPr lang="en-US" sz="1200" kern="1200" dirty="0" smtClean="0">
                <a:solidFill>
                  <a:schemeClr val="tx1"/>
                </a:solidFill>
                <a:effectLst/>
                <a:latin typeface="+mn-lt"/>
                <a:ea typeface="+mn-ea"/>
                <a:cs typeface="+mn-cs"/>
              </a:rPr>
              <a:t>: Girl’s family becomes sick with yellow fever and she has to care for them</a:t>
            </a:r>
          </a:p>
          <a:p>
            <a:r>
              <a:rPr lang="en-US" dirty="0" smtClean="0"/>
              <a:t>Have students share examples of stories with the character vs. nature </a:t>
            </a:r>
            <a:r>
              <a:rPr lang="en-US" dirty="0" smtClean="0"/>
              <a:t>conflict.</a:t>
            </a:r>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15</a:t>
            </a:fld>
            <a:endParaRPr lang="en-US"/>
          </a:p>
        </p:txBody>
      </p:sp>
    </p:spTree>
    <p:extLst>
      <p:ext uri="{BB962C8B-B14F-4D97-AF65-F5344CB8AC3E}">
        <p14:creationId xmlns:p14="http://schemas.microsoft.com/office/powerpoint/2010/main" val="2749179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Example:  Swallowing stones—Boy has to decide whether to tell the truth; Waiting for Normal—Girl is overweight and has to overcome her eating habits; Waiting for Normal—Girl is overweight and has to overcome her eating habits; Slam!—Boy wants to play ball, but he has to bring his grades up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16</a:t>
            </a:fld>
            <a:endParaRPr lang="en-US"/>
          </a:p>
        </p:txBody>
      </p:sp>
    </p:spTree>
    <p:extLst>
      <p:ext uri="{BB962C8B-B14F-4D97-AF65-F5344CB8AC3E}">
        <p14:creationId xmlns:p14="http://schemas.microsoft.com/office/powerpoint/2010/main" val="208143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It doesn’t matter whether it is a movie, a television episode or a book—the thing that creates interest is that the main character wants something and is struggling to get it.</a:t>
            </a:r>
          </a:p>
          <a:p>
            <a:endParaRPr lang="en-US"/>
          </a:p>
        </p:txBody>
      </p:sp>
      <p:sp>
        <p:nvSpPr>
          <p:cNvPr id="4" name="Slide Number Placeholder 3"/>
          <p:cNvSpPr>
            <a:spLocks noGrp="1"/>
          </p:cNvSpPr>
          <p:nvPr>
            <p:ph type="sldNum" sz="quarter" idx="10"/>
          </p:nvPr>
        </p:nvSpPr>
        <p:spPr/>
        <p:txBody>
          <a:bodyPr/>
          <a:lstStyle/>
          <a:p>
            <a:fld id="{16DBD57F-49D3-4F3F-A849-793F97AC48E4}" type="slidenum">
              <a:rPr lang="en-US" smtClean="0"/>
              <a:t>3</a:t>
            </a:fld>
            <a:endParaRPr lang="en-US"/>
          </a:p>
        </p:txBody>
      </p:sp>
    </p:spTree>
    <p:extLst>
      <p:ext uri="{BB962C8B-B14F-4D97-AF65-F5344CB8AC3E}">
        <p14:creationId xmlns:p14="http://schemas.microsoft.com/office/powerpoint/2010/main" val="3161622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explain this principle, u</a:t>
            </a:r>
            <a:r>
              <a:rPr lang="en-US" dirty="0" smtClean="0"/>
              <a:t>se</a:t>
            </a:r>
            <a:r>
              <a:rPr lang="en-US" baseline="0" dirty="0" smtClean="0"/>
              <a:t> examples from current movies or books with which the students are familiar. For example, Dorothy is just an ordinary girl with a yapping dog until she ends up in Oz with a wicked witch chasing her. The whole story is about her trying to end her problem. Have students come up with several similar examples. Instruct students that when the conflict ends the story is over. Dorothy gets home (she gets what she wants) and the movie ends. This part of the plot is called the resolution, but more about that later.</a:t>
            </a:r>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4</a:t>
            </a:fld>
            <a:endParaRPr lang="en-US"/>
          </a:p>
        </p:txBody>
      </p:sp>
    </p:spTree>
    <p:extLst>
      <p:ext uri="{BB962C8B-B14F-4D97-AF65-F5344CB8AC3E}">
        <p14:creationId xmlns:p14="http://schemas.microsoft.com/office/powerpoint/2010/main" val="1807144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a conflict statement is a</a:t>
            </a:r>
            <a:r>
              <a:rPr lang="en-US" baseline="0" dirty="0" smtClean="0"/>
              <a:t> simple, but effective way to identify the conflict of the story. Point out in the example sentence the protagonist, what Cinderella wants, and what is preventing her from attaining her desire. Before learning the process of writing a conflict statement, it is important to review the literary terms </a:t>
            </a:r>
            <a:r>
              <a:rPr lang="en-US" i="1" baseline="0" dirty="0" smtClean="0"/>
              <a:t>protagonist</a:t>
            </a:r>
            <a:r>
              <a:rPr lang="en-US" baseline="0" dirty="0" smtClean="0"/>
              <a:t> and </a:t>
            </a:r>
            <a:r>
              <a:rPr lang="en-US" i="1" baseline="0" dirty="0" smtClean="0"/>
              <a:t>antagonist.</a:t>
            </a:r>
            <a:endParaRPr lang="en-US" i="1" dirty="0"/>
          </a:p>
        </p:txBody>
      </p:sp>
      <p:sp>
        <p:nvSpPr>
          <p:cNvPr id="4" name="Slide Number Placeholder 3"/>
          <p:cNvSpPr>
            <a:spLocks noGrp="1"/>
          </p:cNvSpPr>
          <p:nvPr>
            <p:ph type="sldNum" sz="quarter" idx="10"/>
          </p:nvPr>
        </p:nvSpPr>
        <p:spPr/>
        <p:txBody>
          <a:bodyPr/>
          <a:lstStyle/>
          <a:p>
            <a:fld id="{16DBD57F-49D3-4F3F-A849-793F97AC48E4}" type="slidenum">
              <a:rPr lang="en-US" smtClean="0"/>
              <a:t>5</a:t>
            </a:fld>
            <a:endParaRPr lang="en-US"/>
          </a:p>
        </p:txBody>
      </p:sp>
    </p:spTree>
    <p:extLst>
      <p:ext uri="{BB962C8B-B14F-4D97-AF65-F5344CB8AC3E}">
        <p14:creationId xmlns:p14="http://schemas.microsoft.com/office/powerpoint/2010/main" val="404720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Before learning the process of writing a conflict statement, it is important to review the literary terms </a:t>
            </a:r>
            <a:r>
              <a:rPr lang="en-US" i="1" baseline="0" dirty="0" smtClean="0"/>
              <a:t>protagonist</a:t>
            </a:r>
            <a:r>
              <a:rPr lang="en-US" baseline="0" dirty="0" smtClean="0"/>
              <a:t> and </a:t>
            </a:r>
            <a:r>
              <a:rPr lang="en-US" i="1" baseline="0" dirty="0" smtClean="0"/>
              <a:t>antagonist. </a:t>
            </a:r>
            <a:r>
              <a:rPr lang="en-US" i="0" baseline="0" dirty="0" smtClean="0"/>
              <a:t>The protagonist is the main character or characters who are experiencing the problem. Have students list the protagonists from various movies and stories. Point out that a protagonist is not always a human character.</a:t>
            </a:r>
            <a:endParaRPr lang="en-US" i="1" dirty="0" smtClean="0"/>
          </a:p>
          <a:p>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6</a:t>
            </a:fld>
            <a:endParaRPr lang="en-US"/>
          </a:p>
        </p:txBody>
      </p:sp>
    </p:spTree>
    <p:extLst>
      <p:ext uri="{BB962C8B-B14F-4D97-AF65-F5344CB8AC3E}">
        <p14:creationId xmlns:p14="http://schemas.microsoft.com/office/powerpoint/2010/main" val="4081297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antagonist is any force against which the protagonist struggles. It can be another character, natural elements, emotions or even a belief</a:t>
            </a:r>
            <a:r>
              <a:rPr lang="en-US" baseline="0" dirty="0" smtClean="0"/>
              <a:t> system or way of thinking. It is important to emphasize that the antagonist is not always a person. Give several examples from texts or movies with which students would be familiar. For example, in the Jack London story “To Build a Fire” the protagonist is struggling against the cold and against time. In the novel (movie) </a:t>
            </a:r>
            <a:r>
              <a:rPr lang="en-US" i="1" baseline="0" dirty="0" smtClean="0"/>
              <a:t>The Hunger Games</a:t>
            </a:r>
            <a:r>
              <a:rPr lang="en-US" baseline="0" dirty="0" smtClean="0"/>
              <a:t>, </a:t>
            </a:r>
            <a:r>
              <a:rPr lang="en-US" baseline="0" dirty="0" err="1" smtClean="0"/>
              <a:t>Katniss</a:t>
            </a:r>
            <a:r>
              <a:rPr lang="en-US" baseline="0" dirty="0" smtClean="0"/>
              <a:t> is struggling against the hunger and poverty that her community faces. Have students identify the antagonist in other movies and stories. Remind them that just as there can be multiple protagonists, there may also be multiple </a:t>
            </a:r>
            <a:r>
              <a:rPr lang="en-US" baseline="0" dirty="0" smtClean="0"/>
              <a:t>antagonists. </a:t>
            </a:r>
            <a:r>
              <a:rPr lang="en-US" baseline="0" dirty="0" smtClean="0"/>
              <a:t>One way to help students remember the meaning of the term antagonist is to point out the root “anti” which means against.</a:t>
            </a:r>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7</a:t>
            </a:fld>
            <a:endParaRPr lang="en-US"/>
          </a:p>
        </p:txBody>
      </p:sp>
    </p:spTree>
    <p:extLst>
      <p:ext uri="{BB962C8B-B14F-4D97-AF65-F5344CB8AC3E}">
        <p14:creationId xmlns:p14="http://schemas.microsoft.com/office/powerpoint/2010/main" val="370223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a:t>
            </a:r>
            <a:r>
              <a:rPr lang="en-US" baseline="0" dirty="0" smtClean="0"/>
              <a:t> to write a conflict statement takes a little bit of practice, but it is worth it because most conflicts can be identified using this technique. First, identify the main character or protagonist of the story. For example, Cinderella. Second, write the word “wanted” followed by the main thing the character is hoping to have or achieve. For example, Cinderella wants to go to the ball. Finally, write the word “but” followed by the antagonistic element that is preventing the protagonist from getting what he or she wants. Example, “but her stepmother locks her in her room,” or “she doesn’t have a dress to wear.”  Note that a conflict statement can be written in the negative: The finicky eater doesn’t want to eat green eggs and ham, but Sam-I-Am keeps bugging him.</a:t>
            </a:r>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8</a:t>
            </a:fld>
            <a:endParaRPr lang="en-US"/>
          </a:p>
        </p:txBody>
      </p:sp>
    </p:spTree>
    <p:extLst>
      <p:ext uri="{BB962C8B-B14F-4D97-AF65-F5344CB8AC3E}">
        <p14:creationId xmlns:p14="http://schemas.microsoft.com/office/powerpoint/2010/main" val="2212419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select a story with which the class is familiar and fill in the information as students provide it. Type student responses directly into the interactive text boxes. Consider</a:t>
            </a:r>
            <a:r>
              <a:rPr lang="en-US" baseline="0" dirty="0" smtClean="0"/>
              <a:t> using movies like </a:t>
            </a:r>
            <a:r>
              <a:rPr lang="en-US" i="1" baseline="0" dirty="0" smtClean="0"/>
              <a:t>Dorothy and the Wizard of Oz</a:t>
            </a:r>
            <a:r>
              <a:rPr lang="en-US" baseline="0" dirty="0" smtClean="0"/>
              <a:t>, </a:t>
            </a:r>
            <a:r>
              <a:rPr lang="en-US" i="1" baseline="0" dirty="0" smtClean="0"/>
              <a:t>Cars</a:t>
            </a:r>
            <a:r>
              <a:rPr lang="en-US" baseline="0" dirty="0" smtClean="0"/>
              <a:t>, </a:t>
            </a:r>
            <a:r>
              <a:rPr lang="en-US" i="1" baseline="0" dirty="0" smtClean="0"/>
              <a:t>Finding </a:t>
            </a:r>
            <a:r>
              <a:rPr lang="en-US" i="1" baseline="0" dirty="0" err="1" smtClean="0"/>
              <a:t>Nemo</a:t>
            </a:r>
            <a:r>
              <a:rPr lang="en-US" baseline="0" dirty="0" smtClean="0"/>
              <a:t>, </a:t>
            </a:r>
            <a:r>
              <a:rPr lang="en-US" i="1" baseline="0" dirty="0" smtClean="0"/>
              <a:t>Titanic</a:t>
            </a:r>
            <a:r>
              <a:rPr lang="en-US" baseline="0" dirty="0" smtClean="0"/>
              <a:t>, or </a:t>
            </a:r>
            <a:r>
              <a:rPr lang="en-US" i="1" baseline="0" dirty="0" smtClean="0"/>
              <a:t>Twilight</a:t>
            </a:r>
            <a:r>
              <a:rPr lang="en-US" baseline="0" dirty="0" smtClean="0"/>
              <a:t>. Have students practice the process several time. (If you are using the “Conflict Journal Entry” sheets a place is provided for students practice writing conflict statements with </a:t>
            </a:r>
            <a:r>
              <a:rPr lang="en-US" i="1" baseline="0" dirty="0" smtClean="0"/>
              <a:t>Finding </a:t>
            </a:r>
            <a:r>
              <a:rPr lang="en-US" i="1" baseline="0" dirty="0" err="1" smtClean="0"/>
              <a:t>Nemo</a:t>
            </a:r>
            <a:r>
              <a:rPr lang="en-US" i="1" baseline="0" dirty="0" smtClean="0"/>
              <a:t> </a:t>
            </a:r>
            <a:r>
              <a:rPr lang="en-US" baseline="0" dirty="0" smtClean="0"/>
              <a:t>and </a:t>
            </a:r>
            <a:r>
              <a:rPr lang="en-US" i="1" baseline="0" dirty="0" smtClean="0"/>
              <a:t>Jack in the Beanstalk.</a:t>
            </a:r>
            <a:endParaRPr lang="en-US" i="1" dirty="0"/>
          </a:p>
        </p:txBody>
      </p:sp>
      <p:sp>
        <p:nvSpPr>
          <p:cNvPr id="4" name="Slide Number Placeholder 3"/>
          <p:cNvSpPr>
            <a:spLocks noGrp="1"/>
          </p:cNvSpPr>
          <p:nvPr>
            <p:ph type="sldNum" sz="quarter" idx="10"/>
          </p:nvPr>
        </p:nvSpPr>
        <p:spPr/>
        <p:txBody>
          <a:bodyPr/>
          <a:lstStyle/>
          <a:p>
            <a:fld id="{16DBD57F-49D3-4F3F-A849-793F97AC48E4}" type="slidenum">
              <a:rPr lang="en-US" smtClean="0"/>
              <a:t>9</a:t>
            </a:fld>
            <a:endParaRPr lang="en-US"/>
          </a:p>
        </p:txBody>
      </p:sp>
    </p:spTree>
    <p:extLst>
      <p:ext uri="{BB962C8B-B14F-4D97-AF65-F5344CB8AC3E}">
        <p14:creationId xmlns:p14="http://schemas.microsoft.com/office/powerpoint/2010/main" val="1557775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a:t>
            </a:r>
            <a:r>
              <a:rPr lang="en-US" dirty="0" smtClean="0"/>
              <a:t>students write a conflict statement for this summary in their journals.</a:t>
            </a:r>
            <a:r>
              <a:rPr lang="en-US" baseline="0" dirty="0" smtClean="0"/>
              <a:t> (If you are using the “Conflict Journal Entry” sheets, a place on the handout is provided to complete this activity and the one on the following slide</a:t>
            </a:r>
            <a:r>
              <a:rPr lang="en-US" baseline="0" dirty="0" smtClean="0"/>
              <a:t>.) An appropriate conflict statement for this summary is: Horton wants to help the Who’s, but their village is taken by monkeys.</a:t>
            </a:r>
            <a:endParaRPr lang="en-US" dirty="0"/>
          </a:p>
        </p:txBody>
      </p:sp>
      <p:sp>
        <p:nvSpPr>
          <p:cNvPr id="4" name="Slide Number Placeholder 3"/>
          <p:cNvSpPr>
            <a:spLocks noGrp="1"/>
          </p:cNvSpPr>
          <p:nvPr>
            <p:ph type="sldNum" sz="quarter" idx="10"/>
          </p:nvPr>
        </p:nvSpPr>
        <p:spPr/>
        <p:txBody>
          <a:bodyPr/>
          <a:lstStyle/>
          <a:p>
            <a:fld id="{16DBD57F-49D3-4F3F-A849-793F97AC48E4}" type="slidenum">
              <a:rPr lang="en-US" smtClean="0"/>
              <a:t>10</a:t>
            </a:fld>
            <a:endParaRPr lang="en-US"/>
          </a:p>
        </p:txBody>
      </p:sp>
    </p:spTree>
    <p:extLst>
      <p:ext uri="{BB962C8B-B14F-4D97-AF65-F5344CB8AC3E}">
        <p14:creationId xmlns:p14="http://schemas.microsoft.com/office/powerpoint/2010/main" val="2583962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DB1C2C-586E-448C-8F48-E03F7CB3531A}" type="datetimeFigureOut">
              <a:rPr lang="en-US" smtClean="0"/>
              <a:t>7/13/2013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33502-9552-4BD4-B2C9-640C096AFB0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DB1C2C-586E-448C-8F48-E03F7CB3531A}" type="datetimeFigureOut">
              <a:rPr lang="en-US" smtClean="0"/>
              <a:t>7/13/2013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33502-9552-4BD4-B2C9-640C096AFB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DB1C2C-586E-448C-8F48-E03F7CB3531A}" type="datetimeFigureOut">
              <a:rPr lang="en-US" smtClean="0"/>
              <a:t>7/13/2013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33502-9552-4BD4-B2C9-640C096AFB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B1C2C-586E-448C-8F48-E03F7CB3531A}" type="datetimeFigureOut">
              <a:rPr lang="en-US" smtClean="0"/>
              <a:t>7/13/2013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33502-9552-4BD4-B2C9-640C096AFB0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5DB1C2C-586E-448C-8F48-E03F7CB3531A}" type="datetimeFigureOut">
              <a:rPr lang="en-US" smtClean="0"/>
              <a:t>7/13/2013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33502-9552-4BD4-B2C9-640C096AFB0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DB1C2C-586E-448C-8F48-E03F7CB3531A}" type="datetimeFigureOut">
              <a:rPr lang="en-US" smtClean="0"/>
              <a:t>7/13/2013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33502-9552-4BD4-B2C9-640C096AFB0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DB1C2C-586E-448C-8F48-E03F7CB3531A}" type="datetimeFigureOut">
              <a:rPr lang="en-US" smtClean="0"/>
              <a:t>7/13/2013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33502-9552-4BD4-B2C9-640C096AFB0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DB1C2C-586E-448C-8F48-E03F7CB3531A}" type="datetimeFigureOut">
              <a:rPr lang="en-US" smtClean="0"/>
              <a:t>7/13/2013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33502-9552-4BD4-B2C9-640C096AFB0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B1C2C-586E-448C-8F48-E03F7CB3531A}" type="datetimeFigureOut">
              <a:rPr lang="en-US" smtClean="0"/>
              <a:t>7/13/2013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33502-9552-4BD4-B2C9-640C096AFB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5DB1C2C-586E-448C-8F48-E03F7CB3531A}" type="datetimeFigureOut">
              <a:rPr lang="en-US" smtClean="0"/>
              <a:t>7/13/2013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AE33502-9552-4BD4-B2C9-640C096AFB0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DB1C2C-586E-448C-8F48-E03F7CB3531A}" type="datetimeFigureOut">
              <a:rPr lang="en-US" smtClean="0"/>
              <a:t>7/13/2013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33502-9552-4BD4-B2C9-640C096AFB0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5DB1C2C-586E-448C-8F48-E03F7CB3531A}" type="datetimeFigureOut">
              <a:rPr lang="en-US" smtClean="0"/>
              <a:t>7/13/2013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AE33502-9552-4BD4-B2C9-640C096AFB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hillipmartin.info/clipart/homepage.htm" TargetMode="External"/><Relationship Id="rId2" Type="http://schemas.openxmlformats.org/officeDocument/2006/relationships/hyperlink" Target="mailto:barbarayardley@me.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readwritethink.org/classroom-resources/lesson-plans/finding-solutions-food-waste-30950.html" TargetMode="External"/><Relationship Id="rId2" Type="http://schemas.openxmlformats.org/officeDocument/2006/relationships/hyperlink" Target="http://libraryyard.livejournal.com/" TargetMode="External"/><Relationship Id="rId1" Type="http://schemas.openxmlformats.org/officeDocument/2006/relationships/slideLayout" Target="../slideLayouts/slideLayout7.xml"/><Relationship Id="rId4" Type="http://schemas.openxmlformats.org/officeDocument/2006/relationships/hyperlink" Target="http://www.teacherspayteachers.com/Store/Barbara-Yardle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control" Target="../activeX/activeX2.xml"/><Relationship Id="rId7" Type="http://schemas.openxmlformats.org/officeDocument/2006/relationships/notesSlide" Target="../notesSlides/notesSlide8.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slideLayout" Target="../slideLayouts/slideLayout6.xml"/><Relationship Id="rId11" Type="http://schemas.openxmlformats.org/officeDocument/2006/relationships/image" Target="../media/image19.wmf"/><Relationship Id="rId5" Type="http://schemas.openxmlformats.org/officeDocument/2006/relationships/control" Target="../activeX/activeX4.xml"/><Relationship Id="rId10" Type="http://schemas.openxmlformats.org/officeDocument/2006/relationships/image" Target="../media/image18.wmf"/><Relationship Id="rId4" Type="http://schemas.openxmlformats.org/officeDocument/2006/relationships/control" Target="../activeX/activeX3.xml"/><Relationship Id="rId9"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effectLst>
                  <a:outerShdw blurRad="38100" dist="38100" dir="2700000" algn="tl">
                    <a:srgbClr val="000000">
                      <a:alpha val="43137"/>
                    </a:srgbClr>
                  </a:outerShdw>
                </a:effectLst>
              </a:rPr>
              <a:t>CONFLICT</a:t>
            </a:r>
            <a:endParaRPr lang="en-US" sz="6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US" sz="1800" dirty="0" smtClean="0"/>
              <a:t>The struggle between opposing forces</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3352800"/>
            <a:ext cx="3771900" cy="2677583"/>
          </a:xfrm>
          <a:prstGeom prst="rect">
            <a:avLst/>
          </a:prstGeom>
        </p:spPr>
      </p:pic>
    </p:spTree>
    <p:extLst>
      <p:ext uri="{BB962C8B-B14F-4D97-AF65-F5344CB8AC3E}">
        <p14:creationId xmlns:p14="http://schemas.microsoft.com/office/powerpoint/2010/main" val="328229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rPr>
              <a:t>On Your Own…</a:t>
            </a:r>
            <a:endParaRPr lang="en-US" b="1" dirty="0">
              <a:effectLst>
                <a:outerShdw blurRad="38100" dist="38100" dir="2700000" algn="tl">
                  <a:srgbClr val="000000">
                    <a:alpha val="43137"/>
                  </a:srgbClr>
                </a:outerShdw>
              </a:effectLst>
            </a:endParaRPr>
          </a:p>
        </p:txBody>
      </p:sp>
      <p:sp>
        <p:nvSpPr>
          <p:cNvPr id="4" name="Rectangle 3"/>
          <p:cNvSpPr/>
          <p:nvPr/>
        </p:nvSpPr>
        <p:spPr>
          <a:xfrm>
            <a:off x="1433004" y="1143000"/>
            <a:ext cx="6629400" cy="3539430"/>
          </a:xfrm>
          <a:prstGeom prst="rect">
            <a:avLst/>
          </a:prstGeom>
        </p:spPr>
        <p:txBody>
          <a:bodyPr wrap="square">
            <a:spAutoFit/>
          </a:bodyPr>
          <a:lstStyle/>
          <a:p>
            <a:pPr algn="ctr"/>
            <a:r>
              <a:rPr lang="en-US" sz="2800" b="1" dirty="0">
                <a:solidFill>
                  <a:schemeClr val="accent3">
                    <a:lumMod val="60000"/>
                    <a:lumOff val="40000"/>
                  </a:schemeClr>
                </a:solidFill>
              </a:rPr>
              <a:t>Conflict Practice </a:t>
            </a:r>
            <a:r>
              <a:rPr lang="en-US" sz="2800" b="1" dirty="0" smtClean="0">
                <a:solidFill>
                  <a:schemeClr val="accent3">
                    <a:lumMod val="60000"/>
                    <a:lumOff val="40000"/>
                  </a:schemeClr>
                </a:solidFill>
              </a:rPr>
              <a:t>1</a:t>
            </a:r>
            <a:endParaRPr lang="en-US" sz="2800" b="1" dirty="0">
              <a:solidFill>
                <a:schemeClr val="accent3">
                  <a:lumMod val="60000"/>
                  <a:lumOff val="40000"/>
                </a:schemeClr>
              </a:solidFill>
            </a:endParaRPr>
          </a:p>
          <a:p>
            <a:r>
              <a:rPr lang="en-US" sz="2800" dirty="0"/>
              <a:t>With his big ears, Horton the Elephant can hear the tiny Who’s calling for help, but nobody believes him. The elephant tries to protect the Who village, but the speck of dust they live on is stolen by a group of mean monkeys and dropped into a gigantic clover field.</a:t>
            </a:r>
          </a:p>
        </p:txBody>
      </p:sp>
    </p:spTree>
    <p:extLst>
      <p:ext uri="{BB962C8B-B14F-4D97-AF65-F5344CB8AC3E}">
        <p14:creationId xmlns:p14="http://schemas.microsoft.com/office/powerpoint/2010/main" val="3835815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rPr>
              <a:t>On Your Own…</a:t>
            </a:r>
            <a:endParaRPr lang="en-US" b="1" dirty="0">
              <a:effectLst>
                <a:outerShdw blurRad="38100" dist="38100" dir="2700000" algn="tl">
                  <a:srgbClr val="000000">
                    <a:alpha val="43137"/>
                  </a:srgbClr>
                </a:outerShdw>
              </a:effectLst>
            </a:endParaRPr>
          </a:p>
        </p:txBody>
      </p:sp>
      <p:sp>
        <p:nvSpPr>
          <p:cNvPr id="4" name="Rectangle 3"/>
          <p:cNvSpPr/>
          <p:nvPr/>
        </p:nvSpPr>
        <p:spPr>
          <a:xfrm>
            <a:off x="838200" y="990600"/>
            <a:ext cx="7467600" cy="3877985"/>
          </a:xfrm>
          <a:prstGeom prst="rect">
            <a:avLst/>
          </a:prstGeom>
        </p:spPr>
        <p:txBody>
          <a:bodyPr wrap="square">
            <a:spAutoFit/>
          </a:bodyPr>
          <a:lstStyle/>
          <a:p>
            <a:pPr algn="ctr"/>
            <a:r>
              <a:rPr lang="en-US" sz="2400" b="1" dirty="0">
                <a:solidFill>
                  <a:schemeClr val="accent3">
                    <a:lumMod val="60000"/>
                    <a:lumOff val="40000"/>
                  </a:schemeClr>
                </a:solidFill>
              </a:rPr>
              <a:t>Conflict Practice 2</a:t>
            </a:r>
            <a:endParaRPr lang="en-US" sz="2400" dirty="0">
              <a:solidFill>
                <a:schemeClr val="accent3">
                  <a:lumMod val="60000"/>
                  <a:lumOff val="40000"/>
                </a:schemeClr>
              </a:solidFill>
            </a:endParaRPr>
          </a:p>
          <a:p>
            <a:r>
              <a:rPr lang="en-US" sz="2400" dirty="0"/>
              <a:t> </a:t>
            </a:r>
            <a:r>
              <a:rPr lang="en-US" sz="2200" dirty="0" smtClean="0"/>
              <a:t>When </a:t>
            </a:r>
            <a:r>
              <a:rPr lang="en-US" sz="2200" dirty="0"/>
              <a:t>Ruth was 5-years-old she became very ill with scarlet fever and lost all of her teeth. When school started in the fall, she begged her mother not to make her go because she was </a:t>
            </a:r>
            <a:r>
              <a:rPr lang="en-US" sz="2200" dirty="0" smtClean="0"/>
              <a:t>embarrassed. </a:t>
            </a:r>
            <a:r>
              <a:rPr lang="en-US" sz="2200" dirty="0"/>
              <a:t>She knew that the other kids would make fun of her and she would never be able to talk and make </a:t>
            </a:r>
            <a:r>
              <a:rPr lang="en-US" sz="2200" dirty="0" smtClean="0"/>
              <a:t>friends. Her </a:t>
            </a:r>
            <a:r>
              <a:rPr lang="en-US" sz="2200" dirty="0"/>
              <a:t>mother, however, insisted that she go and continued to buy school </a:t>
            </a:r>
            <a:r>
              <a:rPr lang="en-US" sz="2200" dirty="0" smtClean="0"/>
              <a:t>supplies. </a:t>
            </a:r>
            <a:r>
              <a:rPr lang="en-US" sz="2200" dirty="0"/>
              <a:t>When the big day arrived, Ruth hid in her closet under a pile of clothes, but her mother quickly discovered her hiding place and pulled her kicking and screaming out of the closet and out to the bus stop.</a:t>
            </a:r>
          </a:p>
        </p:txBody>
      </p:sp>
    </p:spTree>
    <p:extLst>
      <p:ext uri="{BB962C8B-B14F-4D97-AF65-F5344CB8AC3E}">
        <p14:creationId xmlns:p14="http://schemas.microsoft.com/office/powerpoint/2010/main" val="3344602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828800"/>
            <a:ext cx="5562600" cy="1754326"/>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Basic Types of Conflicts</a:t>
            </a:r>
            <a:endParaRPr lang="en-US" sz="54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900" y="3540971"/>
            <a:ext cx="4048125" cy="2971800"/>
          </a:xfrm>
          <a:prstGeom prst="rect">
            <a:avLst/>
          </a:prstGeom>
        </p:spPr>
      </p:pic>
    </p:spTree>
    <p:extLst>
      <p:ext uri="{BB962C8B-B14F-4D97-AF65-F5344CB8AC3E}">
        <p14:creationId xmlns:p14="http://schemas.microsoft.com/office/powerpoint/2010/main" val="3034035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520940" cy="838200"/>
          </a:xfrm>
        </p:spPr>
        <p:txBody>
          <a:bodyPr/>
          <a:lstStyle/>
          <a:p>
            <a:r>
              <a:rPr lang="en-US" sz="4400" dirty="0" smtClean="0"/>
              <a:t>1) </a:t>
            </a:r>
            <a:r>
              <a:rPr lang="en-US" sz="4400" cap="none" dirty="0" smtClean="0"/>
              <a:t>Character vs. Character</a:t>
            </a:r>
            <a:endParaRPr lang="en-US" sz="4400" cap="none" dirty="0"/>
          </a:p>
        </p:txBody>
      </p:sp>
      <p:pic>
        <p:nvPicPr>
          <p:cNvPr id="4" name="Picture 1" descr="http://military.phillipmartin.info/wh_anglosax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511" y="2590800"/>
            <a:ext cx="5096359" cy="38694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1752600"/>
            <a:ext cx="6762558" cy="954107"/>
          </a:xfrm>
          <a:prstGeom prst="rect">
            <a:avLst/>
          </a:prstGeom>
          <a:noFill/>
        </p:spPr>
        <p:txBody>
          <a:bodyPr wrap="square" rtlCol="0">
            <a:spAutoFit/>
          </a:bodyPr>
          <a:lstStyle/>
          <a:p>
            <a:r>
              <a:rPr lang="en-US" sz="2800" dirty="0" smtClean="0">
                <a:solidFill>
                  <a:schemeClr val="accent3">
                    <a:lumMod val="50000"/>
                  </a:schemeClr>
                </a:solidFill>
              </a:rPr>
              <a:t>Other characters or groups of characters; sometimes it is a villain, but not always</a:t>
            </a:r>
            <a:endParaRPr lang="en-US" sz="2800" dirty="0">
              <a:solidFill>
                <a:schemeClr val="accent3">
                  <a:lumMod val="50000"/>
                </a:schemeClr>
              </a:solidFill>
            </a:endParaRPr>
          </a:p>
        </p:txBody>
      </p:sp>
    </p:spTree>
    <p:extLst>
      <p:ext uri="{BB962C8B-B14F-4D97-AF65-F5344CB8AC3E}">
        <p14:creationId xmlns:p14="http://schemas.microsoft.com/office/powerpoint/2010/main" val="400930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2000" fill="hold"/>
                                        <p:tgtEl>
                                          <p:spTgt spid="5"/>
                                        </p:tgtEl>
                                        <p:attrNameLst>
                                          <p:attrName>ppt_x</p:attrName>
                                        </p:attrNameLst>
                                      </p:cBhvr>
                                      <p:tavLst>
                                        <p:tav tm="0">
                                          <p:val>
                                            <p:strVal val="#ppt_x"/>
                                          </p:val>
                                        </p:tav>
                                        <p:tav tm="100000">
                                          <p:val>
                                            <p:strVal val="#ppt_x"/>
                                          </p:val>
                                        </p:tav>
                                      </p:tavLst>
                                    </p:anim>
                                    <p:anim calcmode="lin" valueType="num">
                                      <p:cBhvr additive="base">
                                        <p:cTn id="15"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520940" cy="548640"/>
          </a:xfrm>
        </p:spPr>
        <p:txBody>
          <a:bodyPr/>
          <a:lstStyle/>
          <a:p>
            <a:r>
              <a:rPr lang="en-US" sz="4400" dirty="0" smtClean="0"/>
              <a:t>2) </a:t>
            </a:r>
            <a:r>
              <a:rPr lang="en-US" sz="4400" cap="none" dirty="0" smtClean="0"/>
              <a:t>Character vs. Society</a:t>
            </a:r>
            <a:endParaRPr lang="en-US" sz="4400" dirty="0"/>
          </a:p>
        </p:txBody>
      </p:sp>
      <p:pic>
        <p:nvPicPr>
          <p:cNvPr id="5" name="Picture 2" descr="http://heroes.phillipmartin.info/facs_bull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971800"/>
            <a:ext cx="6811027" cy="30691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21167" y="1584662"/>
            <a:ext cx="6762558" cy="1384995"/>
          </a:xfrm>
          <a:prstGeom prst="rect">
            <a:avLst/>
          </a:prstGeom>
          <a:noFill/>
        </p:spPr>
        <p:txBody>
          <a:bodyPr wrap="square" rtlCol="0">
            <a:spAutoFit/>
          </a:bodyPr>
          <a:lstStyle/>
          <a:p>
            <a:r>
              <a:rPr lang="en-US" sz="2800" dirty="0" smtClean="0">
                <a:solidFill>
                  <a:schemeClr val="accent3">
                    <a:lumMod val="50000"/>
                  </a:schemeClr>
                </a:solidFill>
              </a:rPr>
              <a:t>Rules or laws, cultural norms, a society’s system of beliefs, standing up for what is believed</a:t>
            </a:r>
            <a:endParaRPr lang="en-US" sz="2800" dirty="0">
              <a:solidFill>
                <a:schemeClr val="accent3">
                  <a:lumMod val="50000"/>
                </a:schemeClr>
              </a:solidFill>
            </a:endParaRPr>
          </a:p>
        </p:txBody>
      </p:sp>
    </p:spTree>
    <p:extLst>
      <p:ext uri="{BB962C8B-B14F-4D97-AF65-F5344CB8AC3E}">
        <p14:creationId xmlns:p14="http://schemas.microsoft.com/office/powerpoint/2010/main" val="74204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2000" fill="hold"/>
                                        <p:tgtEl>
                                          <p:spTgt spid="4"/>
                                        </p:tgtEl>
                                        <p:attrNameLst>
                                          <p:attrName>ppt_x</p:attrName>
                                        </p:attrNameLst>
                                      </p:cBhvr>
                                      <p:tavLst>
                                        <p:tav tm="0">
                                          <p:val>
                                            <p:strVal val="#ppt_x"/>
                                          </p:val>
                                        </p:tav>
                                        <p:tav tm="100000">
                                          <p:val>
                                            <p:strVal val="#ppt_x"/>
                                          </p:val>
                                        </p:tav>
                                      </p:tavLst>
                                    </p:anim>
                                    <p:anim calcmode="lin" valueType="num">
                                      <p:cBhvr additive="base">
                                        <p:cTn id="15"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520940" cy="548640"/>
          </a:xfrm>
        </p:spPr>
        <p:txBody>
          <a:bodyPr/>
          <a:lstStyle/>
          <a:p>
            <a:r>
              <a:rPr lang="en-US" sz="4400" dirty="0" smtClean="0"/>
              <a:t>3) </a:t>
            </a:r>
            <a:r>
              <a:rPr lang="en-US" sz="4400" cap="none" dirty="0" smtClean="0"/>
              <a:t>Character vs. Nature</a:t>
            </a:r>
            <a:endParaRPr lang="en-US" sz="4400" cap="none" dirty="0"/>
          </a:p>
        </p:txBody>
      </p:sp>
      <p:pic>
        <p:nvPicPr>
          <p:cNvPr id="4" name="Picture 4" descr="http://weather.phillipmartin.info/science_thund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819400"/>
            <a:ext cx="4985471" cy="35929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69795" y="1600200"/>
            <a:ext cx="6762558" cy="954107"/>
          </a:xfrm>
          <a:prstGeom prst="rect">
            <a:avLst/>
          </a:prstGeom>
          <a:noFill/>
        </p:spPr>
        <p:txBody>
          <a:bodyPr wrap="square" rtlCol="0">
            <a:spAutoFit/>
          </a:bodyPr>
          <a:lstStyle/>
          <a:p>
            <a:r>
              <a:rPr lang="en-US" sz="2800" dirty="0" smtClean="0">
                <a:solidFill>
                  <a:schemeClr val="accent3">
                    <a:lumMod val="50000"/>
                  </a:schemeClr>
                </a:solidFill>
              </a:rPr>
              <a:t>The weather, cold, disease, wild animals, hunger, fire, natural disasters</a:t>
            </a:r>
            <a:endParaRPr lang="en-US" sz="2800" dirty="0">
              <a:solidFill>
                <a:schemeClr val="accent3">
                  <a:lumMod val="50000"/>
                </a:schemeClr>
              </a:solidFill>
            </a:endParaRPr>
          </a:p>
        </p:txBody>
      </p:sp>
    </p:spTree>
    <p:extLst>
      <p:ext uri="{BB962C8B-B14F-4D97-AF65-F5344CB8AC3E}">
        <p14:creationId xmlns:p14="http://schemas.microsoft.com/office/powerpoint/2010/main" val="298747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2000" fill="hold"/>
                                        <p:tgtEl>
                                          <p:spTgt spid="6"/>
                                        </p:tgtEl>
                                        <p:attrNameLst>
                                          <p:attrName>ppt_x</p:attrName>
                                        </p:attrNameLst>
                                      </p:cBhvr>
                                      <p:tavLst>
                                        <p:tav tm="0">
                                          <p:val>
                                            <p:strVal val="#ppt_x"/>
                                          </p:val>
                                        </p:tav>
                                        <p:tav tm="100000">
                                          <p:val>
                                            <p:strVal val="#ppt_x"/>
                                          </p:val>
                                        </p:tav>
                                      </p:tavLst>
                                    </p:anim>
                                    <p:anim calcmode="lin" valueType="num">
                                      <p:cBhvr additive="base">
                                        <p:cTn id="15"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520940" cy="548640"/>
          </a:xfrm>
        </p:spPr>
        <p:txBody>
          <a:bodyPr/>
          <a:lstStyle/>
          <a:p>
            <a:r>
              <a:rPr lang="en-US" sz="4400" dirty="0" smtClean="0"/>
              <a:t>4) </a:t>
            </a:r>
            <a:r>
              <a:rPr lang="en-US" sz="4400" cap="none" dirty="0" smtClean="0"/>
              <a:t>Character vs. Self</a:t>
            </a:r>
            <a:endParaRPr lang="en-US" sz="4400" dirty="0"/>
          </a:p>
        </p:txBody>
      </p:sp>
      <p:pic>
        <p:nvPicPr>
          <p:cNvPr id="4" name="Picture 3" descr="http://school.phillipmartin.info/school_back2schoo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136004"/>
            <a:ext cx="6511030" cy="31131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00200" y="1600200"/>
            <a:ext cx="6762558" cy="1384995"/>
          </a:xfrm>
          <a:prstGeom prst="rect">
            <a:avLst/>
          </a:prstGeom>
          <a:noFill/>
        </p:spPr>
        <p:txBody>
          <a:bodyPr wrap="square" rtlCol="0">
            <a:spAutoFit/>
          </a:bodyPr>
          <a:lstStyle/>
          <a:p>
            <a:r>
              <a:rPr lang="en-US" sz="2800" dirty="0" smtClean="0">
                <a:solidFill>
                  <a:schemeClr val="accent3">
                    <a:lumMod val="50000"/>
                  </a:schemeClr>
                </a:solidFill>
              </a:rPr>
              <a:t>Loneliness</a:t>
            </a:r>
            <a:r>
              <a:rPr lang="en-US" sz="2800" dirty="0">
                <a:solidFill>
                  <a:schemeClr val="accent3">
                    <a:lumMod val="50000"/>
                  </a:schemeClr>
                </a:solidFill>
              </a:rPr>
              <a:t>, self-doubt, making a tough decision, poor self-esteem, overcoming </a:t>
            </a:r>
            <a:r>
              <a:rPr lang="en-US" sz="2800" dirty="0" smtClean="0">
                <a:solidFill>
                  <a:schemeClr val="accent3">
                    <a:lumMod val="50000"/>
                  </a:schemeClr>
                </a:solidFill>
              </a:rPr>
              <a:t>addiction, jealously</a:t>
            </a:r>
            <a:endParaRPr lang="en-US" sz="2800" dirty="0">
              <a:solidFill>
                <a:schemeClr val="accent3">
                  <a:lumMod val="50000"/>
                </a:schemeClr>
              </a:solidFill>
            </a:endParaRPr>
          </a:p>
        </p:txBody>
      </p:sp>
    </p:spTree>
    <p:extLst>
      <p:ext uri="{BB962C8B-B14F-4D97-AF65-F5344CB8AC3E}">
        <p14:creationId xmlns:p14="http://schemas.microsoft.com/office/powerpoint/2010/main" val="223902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2000" fill="hold"/>
                                        <p:tgtEl>
                                          <p:spTgt spid="3"/>
                                        </p:tgtEl>
                                        <p:attrNameLst>
                                          <p:attrName>ppt_x</p:attrName>
                                        </p:attrNameLst>
                                      </p:cBhvr>
                                      <p:tavLst>
                                        <p:tav tm="0">
                                          <p:val>
                                            <p:strVal val="#ppt_x"/>
                                          </p:val>
                                        </p:tav>
                                        <p:tav tm="100000">
                                          <p:val>
                                            <p:strVal val="#ppt_x"/>
                                          </p:val>
                                        </p:tav>
                                      </p:tavLst>
                                    </p:anim>
                                    <p:anim calcmode="lin" valueType="num">
                                      <p:cBhvr additive="base">
                                        <p:cTn id="15"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Concept Review</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400" b="0" dirty="0" smtClean="0"/>
              <a:t>What is the </a:t>
            </a:r>
            <a:r>
              <a:rPr lang="en-US" sz="2400" dirty="0" smtClean="0">
                <a:solidFill>
                  <a:schemeClr val="accent2"/>
                </a:solidFill>
              </a:rPr>
              <a:t>definition</a:t>
            </a:r>
            <a:r>
              <a:rPr lang="en-US" sz="2400" b="0" dirty="0" smtClean="0"/>
              <a:t> of conflict?</a:t>
            </a:r>
          </a:p>
          <a:p>
            <a:pPr>
              <a:buFont typeface="Wingdings" pitchFamily="2" charset="2"/>
              <a:buChar char="Ø"/>
            </a:pPr>
            <a:r>
              <a:rPr lang="en-US" sz="2400" dirty="0" smtClean="0">
                <a:solidFill>
                  <a:schemeClr val="accent2"/>
                </a:solidFill>
              </a:rPr>
              <a:t>Why</a:t>
            </a:r>
            <a:r>
              <a:rPr lang="en-US" sz="2400" b="0" dirty="0" smtClean="0"/>
              <a:t> do stories have conflicts?</a:t>
            </a:r>
          </a:p>
          <a:p>
            <a:pPr>
              <a:buFont typeface="Wingdings" pitchFamily="2" charset="2"/>
              <a:buChar char="Ø"/>
            </a:pPr>
            <a:r>
              <a:rPr lang="en-US" sz="2400" b="0" dirty="0" smtClean="0"/>
              <a:t>How do you create a </a:t>
            </a:r>
            <a:r>
              <a:rPr lang="en-US" sz="2400" dirty="0" smtClean="0">
                <a:solidFill>
                  <a:schemeClr val="accent2"/>
                </a:solidFill>
              </a:rPr>
              <a:t>conflict statement</a:t>
            </a:r>
            <a:r>
              <a:rPr lang="en-US" sz="2400" b="0" dirty="0" smtClean="0"/>
              <a:t>?</a:t>
            </a:r>
          </a:p>
          <a:p>
            <a:pPr>
              <a:buFont typeface="Wingdings" pitchFamily="2" charset="2"/>
              <a:buChar char="Ø"/>
            </a:pPr>
            <a:r>
              <a:rPr lang="en-US" sz="2400" b="0" dirty="0" smtClean="0"/>
              <a:t>What are the four </a:t>
            </a:r>
            <a:r>
              <a:rPr lang="en-US" sz="2400" dirty="0" smtClean="0">
                <a:solidFill>
                  <a:schemeClr val="accent2"/>
                </a:solidFill>
              </a:rPr>
              <a:t>basic types </a:t>
            </a:r>
            <a:r>
              <a:rPr lang="en-US" sz="2400" b="0" dirty="0" smtClean="0"/>
              <a:t>of conflicts?</a:t>
            </a:r>
          </a:p>
          <a:p>
            <a:pPr>
              <a:buFont typeface="Wingdings" pitchFamily="2" charset="2"/>
              <a:buChar char="Ø"/>
            </a:pPr>
            <a:endParaRPr lang="en-US" sz="2400" b="0" dirty="0"/>
          </a:p>
        </p:txBody>
      </p:sp>
      <p:pic>
        <p:nvPicPr>
          <p:cNvPr id="3074" name="Picture 2" descr="Questio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971800"/>
            <a:ext cx="4229739"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5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9336" y="1447800"/>
            <a:ext cx="4251664" cy="2308324"/>
          </a:xfrm>
          <a:prstGeom prst="rect">
            <a:avLst/>
          </a:prstGeom>
          <a:noFill/>
        </p:spPr>
        <p:txBody>
          <a:bodyPr wrap="square" rtlCol="0">
            <a:spAutoFit/>
          </a:bodyPr>
          <a:lstStyle/>
          <a:p>
            <a:pPr marL="457200" indent="-457200">
              <a:buFont typeface="+mj-lt"/>
              <a:buAutoNum type="arabicParenR"/>
            </a:pPr>
            <a:r>
              <a:rPr lang="en-US" sz="2400" b="1" dirty="0" smtClean="0">
                <a:effectLst>
                  <a:outerShdw blurRad="38100" dist="38100" dir="2700000" algn="tl">
                    <a:srgbClr val="000000">
                      <a:alpha val="43137"/>
                    </a:srgbClr>
                  </a:outerShdw>
                </a:effectLst>
              </a:rPr>
              <a:t>Identify the type of conflict represented by each of the following book summaries.</a:t>
            </a:r>
          </a:p>
          <a:p>
            <a:pPr marL="457200" indent="-457200">
              <a:buFont typeface="+mj-lt"/>
              <a:buAutoNum type="arabicParenR"/>
            </a:pPr>
            <a:endParaRPr lang="en-US" sz="2400" b="1" dirty="0">
              <a:effectLst>
                <a:outerShdw blurRad="38100" dist="38100" dir="2700000" algn="tl">
                  <a:srgbClr val="000000">
                    <a:alpha val="43137"/>
                  </a:srgbClr>
                </a:outerShdw>
              </a:effectLst>
            </a:endParaRPr>
          </a:p>
          <a:p>
            <a:pPr marL="457200" indent="-457200">
              <a:buFont typeface="+mj-lt"/>
              <a:buAutoNum type="arabicParenR"/>
            </a:pPr>
            <a:r>
              <a:rPr lang="en-US" sz="2400" b="1" dirty="0" smtClean="0">
                <a:effectLst>
                  <a:outerShdw blurRad="38100" dist="38100" dir="2700000" algn="tl">
                    <a:srgbClr val="000000">
                      <a:alpha val="43137"/>
                    </a:srgbClr>
                  </a:outerShdw>
                </a:effectLst>
              </a:rPr>
              <a:t>Write a conflict statement for each summary </a:t>
            </a:r>
            <a:endParaRPr lang="en-US" sz="2400" b="1" dirty="0">
              <a:effectLst>
                <a:outerShdw blurRad="38100" dist="38100" dir="2700000" algn="tl">
                  <a:srgbClr val="000000">
                    <a:alpha val="43137"/>
                  </a:srgbClr>
                </a:outerShdw>
              </a:effectLst>
            </a:endParaRPr>
          </a:p>
        </p:txBody>
      </p:sp>
      <p:pic>
        <p:nvPicPr>
          <p:cNvPr id="3074" name="Picture 2" descr="Liter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895600"/>
            <a:ext cx="6858000" cy="37719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822960" y="365760"/>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rPr>
              <a:t>On Your Own…</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505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8177" y="537329"/>
            <a:ext cx="7520940" cy="3579849"/>
          </a:xfrm>
        </p:spPr>
        <p:txBody>
          <a:bodyPr>
            <a:normAutofit fontScale="92500"/>
          </a:bodyPr>
          <a:lstStyle/>
          <a:p>
            <a:r>
              <a:rPr lang="en-US" sz="2400" i="1" dirty="0" err="1"/>
              <a:t>Shadowmancer</a:t>
            </a:r>
            <a:endParaRPr lang="en-US" sz="2400" dirty="0"/>
          </a:p>
          <a:p>
            <a:r>
              <a:rPr lang="en-US" sz="2400" dirty="0"/>
              <a:t>Obadiah Demurral isn’t satisfied running the affairs of his village. Now he wants to control the world, as well as God and His angels—and he will stop at nothing. Who will stand against him? </a:t>
            </a:r>
            <a:r>
              <a:rPr lang="en-US" sz="2400" dirty="0" err="1"/>
              <a:t>Raphah</a:t>
            </a:r>
            <a:r>
              <a:rPr lang="en-US" sz="2400" dirty="0"/>
              <a:t> has come a long distance to reclaim the ancient relic Demurral has stolen, but </a:t>
            </a:r>
            <a:r>
              <a:rPr lang="en-US" sz="2400" dirty="0" err="1"/>
              <a:t>Raphah</a:t>
            </a:r>
            <a:r>
              <a:rPr lang="en-US" sz="2400" dirty="0"/>
              <a:t> is young. And so are Thomas and Kate, who are drawn into this war between good and evil. Their struggle against Demurral will bring them face-to-face with the powers of darkness in an epic battle.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60618">
            <a:off x="6566672" y="3961793"/>
            <a:ext cx="1755847" cy="2681084"/>
          </a:xfrm>
          <a:prstGeom prst="rect">
            <a:avLst/>
          </a:prstGeom>
        </p:spPr>
      </p:pic>
      <p:sp>
        <p:nvSpPr>
          <p:cNvPr id="6" name="TextBox 5"/>
          <p:cNvSpPr txBox="1"/>
          <p:nvPr/>
        </p:nvSpPr>
        <p:spPr>
          <a:xfrm>
            <a:off x="2743200" y="4343400"/>
            <a:ext cx="3523695"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Character vs. Character</a:t>
            </a:r>
          </a:p>
        </p:txBody>
      </p:sp>
      <p:sp>
        <p:nvSpPr>
          <p:cNvPr id="7" name="TextBox 6"/>
          <p:cNvSpPr txBox="1"/>
          <p:nvPr/>
        </p:nvSpPr>
        <p:spPr>
          <a:xfrm>
            <a:off x="1066800" y="5337930"/>
            <a:ext cx="4876800" cy="1200329"/>
          </a:xfrm>
          <a:prstGeom prst="rect">
            <a:avLst/>
          </a:prstGeom>
          <a:noFill/>
        </p:spPr>
        <p:txBody>
          <a:bodyPr wrap="square" rtlCol="0">
            <a:spAutoFit/>
          </a:bodyPr>
          <a:lstStyle/>
          <a:p>
            <a:r>
              <a:rPr lang="en-US" sz="2400" b="1" dirty="0" err="1" smtClean="0">
                <a:solidFill>
                  <a:schemeClr val="bg1"/>
                </a:solidFill>
              </a:rPr>
              <a:t>Raphah</a:t>
            </a:r>
            <a:r>
              <a:rPr lang="en-US" sz="2400" b="1" dirty="0" smtClean="0">
                <a:solidFill>
                  <a:schemeClr val="bg1"/>
                </a:solidFill>
              </a:rPr>
              <a:t> </a:t>
            </a:r>
            <a:r>
              <a:rPr lang="en-US" sz="2400" b="1" u="sng" dirty="0" smtClean="0">
                <a:solidFill>
                  <a:schemeClr val="bg1"/>
                </a:solidFill>
              </a:rPr>
              <a:t>wants</a:t>
            </a:r>
            <a:r>
              <a:rPr lang="en-US" sz="2400" b="1" dirty="0" smtClean="0">
                <a:solidFill>
                  <a:schemeClr val="bg1"/>
                </a:solidFill>
              </a:rPr>
              <a:t> to reclaim the ancient relic, </a:t>
            </a:r>
            <a:r>
              <a:rPr lang="en-US" sz="2400" b="1" u="sng" dirty="0" smtClean="0">
                <a:solidFill>
                  <a:schemeClr val="bg1"/>
                </a:solidFill>
              </a:rPr>
              <a:t>but</a:t>
            </a:r>
            <a:r>
              <a:rPr lang="en-US" sz="2400" b="1" dirty="0" smtClean="0">
                <a:solidFill>
                  <a:schemeClr val="bg1"/>
                </a:solidFill>
              </a:rPr>
              <a:t> Demurral is trying to control the world.</a:t>
            </a:r>
            <a:endParaRPr lang="en-US" sz="2400" b="1" dirty="0">
              <a:solidFill>
                <a:schemeClr val="bg1"/>
              </a:solidFill>
            </a:endParaRPr>
          </a:p>
        </p:txBody>
      </p:sp>
    </p:spTree>
    <p:extLst>
      <p:ext uri="{BB962C8B-B14F-4D97-AF65-F5344CB8AC3E}">
        <p14:creationId xmlns:p14="http://schemas.microsoft.com/office/powerpoint/2010/main" val="428881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What is Conflict?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60" y="1100629"/>
            <a:ext cx="7520940" cy="651972"/>
          </a:xfrm>
        </p:spPr>
        <p:txBody>
          <a:bodyPr>
            <a:normAutofit/>
          </a:bodyPr>
          <a:lstStyle/>
          <a:p>
            <a:r>
              <a:rPr lang="en-US" sz="2400" dirty="0" smtClean="0"/>
              <a:t>The struggle between opposing forces.</a:t>
            </a:r>
            <a:endParaRPr lang="en-US" sz="2400" dirty="0"/>
          </a:p>
        </p:txBody>
      </p:sp>
      <p:graphicFrame>
        <p:nvGraphicFramePr>
          <p:cNvPr id="4" name="Diagram 3"/>
          <p:cNvGraphicFramePr/>
          <p:nvPr>
            <p:extLst>
              <p:ext uri="{D42A27DB-BD31-4B8C-83A1-F6EECF244321}">
                <p14:modId xmlns:p14="http://schemas.microsoft.com/office/powerpoint/2010/main" val="189305997"/>
              </p:ext>
            </p:extLst>
          </p:nvPr>
        </p:nvGraphicFramePr>
        <p:xfrm>
          <a:off x="1371600" y="1066800"/>
          <a:ext cx="609600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659291376"/>
              </p:ext>
            </p:extLst>
          </p:nvPr>
        </p:nvGraphicFramePr>
        <p:xfrm>
          <a:off x="1295400" y="1143000"/>
          <a:ext cx="6096000" cy="353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8266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out)">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out)">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8177" y="537329"/>
            <a:ext cx="7520940" cy="3579849"/>
          </a:xfrm>
        </p:spPr>
        <p:txBody>
          <a:bodyPr>
            <a:normAutofit/>
          </a:bodyPr>
          <a:lstStyle/>
          <a:p>
            <a:r>
              <a:rPr lang="en-US" sz="2200" i="1" dirty="0"/>
              <a:t>Julie of the Wolves</a:t>
            </a:r>
            <a:endParaRPr lang="en-US" sz="2200" dirty="0"/>
          </a:p>
          <a:p>
            <a:r>
              <a:rPr lang="en-US" sz="2200" dirty="0"/>
              <a:t>At 13, an </a:t>
            </a:r>
            <a:r>
              <a:rPr lang="en-US" sz="2200" dirty="0" smtClean="0"/>
              <a:t>orphan and </a:t>
            </a:r>
            <a:r>
              <a:rPr lang="en-US" sz="2200" dirty="0"/>
              <a:t>unhappily married, </a:t>
            </a:r>
            <a:r>
              <a:rPr lang="en-US" sz="2200" dirty="0" err="1"/>
              <a:t>Miyax</a:t>
            </a:r>
            <a:r>
              <a:rPr lang="en-US" sz="2200" dirty="0"/>
              <a:t> runs away from her husband's parents' home, hoping to reach San Francisco and her pen pal. But she becomes lost in the vast Alaskan tundra, with no food, no shelter, and no idea which is the way to safety. Without food and time running out, </a:t>
            </a:r>
            <a:r>
              <a:rPr lang="en-US" sz="2200" dirty="0" err="1"/>
              <a:t>Miyax</a:t>
            </a:r>
            <a:r>
              <a:rPr lang="en-US" sz="2200" dirty="0"/>
              <a:t> tries to survive by copying the ways of a pack of wolves. </a:t>
            </a:r>
          </a:p>
          <a:p>
            <a:endParaRPr lang="en-US" dirty="0"/>
          </a:p>
        </p:txBody>
      </p:sp>
      <p:sp>
        <p:nvSpPr>
          <p:cNvPr id="6" name="TextBox 5"/>
          <p:cNvSpPr txBox="1"/>
          <p:nvPr/>
        </p:nvSpPr>
        <p:spPr>
          <a:xfrm>
            <a:off x="2419904" y="4419599"/>
            <a:ext cx="3523695"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Character vs. Nature</a:t>
            </a:r>
            <a:endParaRPr lang="en-US" sz="2400" b="1"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3759">
            <a:off x="6171041" y="3630495"/>
            <a:ext cx="1676400" cy="2751015"/>
          </a:xfrm>
          <a:prstGeom prst="rect">
            <a:avLst/>
          </a:prstGeom>
        </p:spPr>
      </p:pic>
      <p:sp>
        <p:nvSpPr>
          <p:cNvPr id="7" name="TextBox 6"/>
          <p:cNvSpPr txBox="1"/>
          <p:nvPr/>
        </p:nvSpPr>
        <p:spPr>
          <a:xfrm>
            <a:off x="1066800" y="5337930"/>
            <a:ext cx="4876800" cy="1200329"/>
          </a:xfrm>
          <a:prstGeom prst="rect">
            <a:avLst/>
          </a:prstGeom>
          <a:noFill/>
        </p:spPr>
        <p:txBody>
          <a:bodyPr wrap="square" rtlCol="0">
            <a:spAutoFit/>
          </a:bodyPr>
          <a:lstStyle/>
          <a:p>
            <a:r>
              <a:rPr lang="en-US" sz="2400" b="1" dirty="0" smtClean="0">
                <a:solidFill>
                  <a:schemeClr val="bg1"/>
                </a:solidFill>
              </a:rPr>
              <a:t>Julie </a:t>
            </a:r>
            <a:r>
              <a:rPr lang="en-US" sz="2400" b="1" u="sng" dirty="0" smtClean="0">
                <a:solidFill>
                  <a:schemeClr val="bg1"/>
                </a:solidFill>
              </a:rPr>
              <a:t>wants</a:t>
            </a:r>
            <a:r>
              <a:rPr lang="en-US" sz="2400" b="1" dirty="0" smtClean="0">
                <a:solidFill>
                  <a:schemeClr val="bg1"/>
                </a:solidFill>
              </a:rPr>
              <a:t> to reach San Francisco, </a:t>
            </a:r>
            <a:r>
              <a:rPr lang="en-US" sz="2400" b="1" u="sng" dirty="0" smtClean="0">
                <a:solidFill>
                  <a:schemeClr val="bg1"/>
                </a:solidFill>
              </a:rPr>
              <a:t>but</a:t>
            </a:r>
            <a:r>
              <a:rPr lang="en-US" sz="2400" b="1" dirty="0" smtClean="0">
                <a:solidFill>
                  <a:schemeClr val="bg1"/>
                </a:solidFill>
              </a:rPr>
              <a:t> she is lost in the Alaskan wilderness.</a:t>
            </a:r>
            <a:endParaRPr lang="en-US" sz="2400" b="1" dirty="0">
              <a:solidFill>
                <a:schemeClr val="bg1"/>
              </a:solidFill>
            </a:endParaRPr>
          </a:p>
        </p:txBody>
      </p:sp>
    </p:spTree>
    <p:extLst>
      <p:ext uri="{BB962C8B-B14F-4D97-AF65-F5344CB8AC3E}">
        <p14:creationId xmlns:p14="http://schemas.microsoft.com/office/powerpoint/2010/main" val="304434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8177" y="537329"/>
            <a:ext cx="7520940" cy="3579849"/>
          </a:xfrm>
        </p:spPr>
        <p:txBody>
          <a:bodyPr>
            <a:normAutofit lnSpcReduction="10000"/>
          </a:bodyPr>
          <a:lstStyle/>
          <a:p>
            <a:r>
              <a:rPr lang="en-US" sz="2400" i="1" dirty="0"/>
              <a:t>The Witch of Blackbird Pond</a:t>
            </a:r>
            <a:endParaRPr lang="en-US" sz="2400" dirty="0"/>
          </a:p>
          <a:p>
            <a:r>
              <a:rPr lang="en-US" sz="2400" dirty="0"/>
              <a:t>Orphaned Kit Tyler is forced to move in with her stern Puritan relatives and she feels like a tropical bird that is now caged and lonely. The only place where Kit feels completely free is in the meadows, where she enjoys the company of the old Quaker woman known as the Witch of Blackbird Pond. But when Kit's friendship with the "witch" is discovered, Kit is faced with suspicion, fear, and anger. She herself is accused of witchcraft!</a:t>
            </a:r>
          </a:p>
          <a:p>
            <a:endParaRPr lang="en-US" dirty="0"/>
          </a:p>
        </p:txBody>
      </p:sp>
      <p:sp>
        <p:nvSpPr>
          <p:cNvPr id="6" name="TextBox 5"/>
          <p:cNvSpPr txBox="1"/>
          <p:nvPr/>
        </p:nvSpPr>
        <p:spPr>
          <a:xfrm>
            <a:off x="2419904" y="4419599"/>
            <a:ext cx="3523695"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Character vs. Society</a:t>
            </a:r>
            <a:endParaRPr lang="en-US" sz="2400" b="1" dirty="0">
              <a:effectLst>
                <a:outerShdw blurRad="38100" dist="38100" dir="2700000" algn="tl">
                  <a:srgbClr val="000000">
                    <a:alpha val="43137"/>
                  </a:srgbClr>
                </a:outerShdw>
              </a:effectLst>
            </a:endParaRPr>
          </a:p>
        </p:txBody>
      </p:sp>
      <p:sp>
        <p:nvSpPr>
          <p:cNvPr id="7" name="TextBox 6"/>
          <p:cNvSpPr txBox="1"/>
          <p:nvPr/>
        </p:nvSpPr>
        <p:spPr>
          <a:xfrm>
            <a:off x="1066800" y="5337930"/>
            <a:ext cx="4876800" cy="1200329"/>
          </a:xfrm>
          <a:prstGeom prst="rect">
            <a:avLst/>
          </a:prstGeom>
          <a:noFill/>
        </p:spPr>
        <p:txBody>
          <a:bodyPr wrap="square" rtlCol="0">
            <a:spAutoFit/>
          </a:bodyPr>
          <a:lstStyle/>
          <a:p>
            <a:r>
              <a:rPr lang="en-US" sz="2400" b="1" dirty="0" smtClean="0">
                <a:solidFill>
                  <a:schemeClr val="bg1"/>
                </a:solidFill>
              </a:rPr>
              <a:t>Kit </a:t>
            </a:r>
            <a:r>
              <a:rPr lang="en-US" sz="2400" b="1" u="sng" dirty="0" smtClean="0">
                <a:solidFill>
                  <a:schemeClr val="bg1"/>
                </a:solidFill>
              </a:rPr>
              <a:t>wants</a:t>
            </a:r>
            <a:r>
              <a:rPr lang="en-US" sz="2400" b="1" dirty="0" smtClean="0">
                <a:solidFill>
                  <a:schemeClr val="bg1"/>
                </a:solidFill>
              </a:rPr>
              <a:t> to be free to be friends with an older woman, </a:t>
            </a:r>
            <a:r>
              <a:rPr lang="en-US" sz="2400" b="1" u="sng" dirty="0" smtClean="0">
                <a:solidFill>
                  <a:schemeClr val="bg1"/>
                </a:solidFill>
              </a:rPr>
              <a:t>but</a:t>
            </a:r>
            <a:r>
              <a:rPr lang="en-US" sz="2400" b="1" dirty="0" smtClean="0">
                <a:solidFill>
                  <a:schemeClr val="bg1"/>
                </a:solidFill>
              </a:rPr>
              <a:t> she is accused of being a witch.</a:t>
            </a:r>
            <a:endParaRPr lang="en-US" sz="24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51844">
            <a:off x="6669378" y="3893167"/>
            <a:ext cx="1762125" cy="2669254"/>
          </a:xfrm>
          <a:prstGeom prst="rect">
            <a:avLst/>
          </a:prstGeom>
        </p:spPr>
      </p:pic>
    </p:spTree>
    <p:extLst>
      <p:ext uri="{BB962C8B-B14F-4D97-AF65-F5344CB8AC3E}">
        <p14:creationId xmlns:p14="http://schemas.microsoft.com/office/powerpoint/2010/main" val="8257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8177" y="537329"/>
            <a:ext cx="7520940" cy="3579849"/>
          </a:xfrm>
        </p:spPr>
        <p:txBody>
          <a:bodyPr>
            <a:normAutofit lnSpcReduction="10000"/>
          </a:bodyPr>
          <a:lstStyle/>
          <a:p>
            <a:r>
              <a:rPr lang="en-US" sz="2400" i="1" dirty="0"/>
              <a:t>Swallowing Stones</a:t>
            </a:r>
            <a:endParaRPr lang="en-US" sz="2400" dirty="0"/>
          </a:p>
          <a:p>
            <a:r>
              <a:rPr lang="en-US" sz="2400" dirty="0"/>
              <a:t>The best day of Michael Mackenzie's life becomes the worst when the bullet he </a:t>
            </a:r>
            <a:r>
              <a:rPr lang="en-US" sz="2400" dirty="0" smtClean="0"/>
              <a:t>fires </a:t>
            </a:r>
            <a:r>
              <a:rPr lang="en-US" sz="2400" dirty="0"/>
              <a:t>into the air during his 17th birthday party comes down a mile away and kills a man. When he hears the story on the radio, the news hits him like a lightning bolt. Numbly following the advice of his best friend, Joe, he buries the rifle and tries, without much success, to get on with life. Tortured by remorse, Michael must find a way to ease his guilt and pain.</a:t>
            </a:r>
          </a:p>
          <a:p>
            <a:endParaRPr lang="en-US" dirty="0"/>
          </a:p>
        </p:txBody>
      </p:sp>
      <p:sp>
        <p:nvSpPr>
          <p:cNvPr id="6" name="TextBox 5"/>
          <p:cNvSpPr txBox="1"/>
          <p:nvPr/>
        </p:nvSpPr>
        <p:spPr>
          <a:xfrm>
            <a:off x="2419904" y="4419599"/>
            <a:ext cx="3523695"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Character vs. Self</a:t>
            </a:r>
            <a:endParaRPr lang="en-US" sz="2400" b="1" dirty="0">
              <a:effectLst>
                <a:outerShdw blurRad="38100" dist="38100" dir="2700000" algn="tl">
                  <a:srgbClr val="000000">
                    <a:alpha val="43137"/>
                  </a:srgbClr>
                </a:outerShdw>
              </a:effectLst>
            </a:endParaRPr>
          </a:p>
        </p:txBody>
      </p:sp>
      <p:sp>
        <p:nvSpPr>
          <p:cNvPr id="7" name="TextBox 6"/>
          <p:cNvSpPr txBox="1"/>
          <p:nvPr/>
        </p:nvSpPr>
        <p:spPr>
          <a:xfrm>
            <a:off x="1066800" y="5337930"/>
            <a:ext cx="4876800" cy="1200329"/>
          </a:xfrm>
          <a:prstGeom prst="rect">
            <a:avLst/>
          </a:prstGeom>
          <a:noFill/>
        </p:spPr>
        <p:txBody>
          <a:bodyPr wrap="square" rtlCol="0">
            <a:spAutoFit/>
          </a:bodyPr>
          <a:lstStyle/>
          <a:p>
            <a:r>
              <a:rPr lang="en-US" sz="2400" b="1" dirty="0" smtClean="0">
                <a:solidFill>
                  <a:schemeClr val="bg1"/>
                </a:solidFill>
              </a:rPr>
              <a:t>Michael  </a:t>
            </a:r>
            <a:r>
              <a:rPr lang="en-US" sz="2400" b="1" u="sng" dirty="0" smtClean="0">
                <a:solidFill>
                  <a:schemeClr val="bg1"/>
                </a:solidFill>
              </a:rPr>
              <a:t>doesn’t want </a:t>
            </a:r>
            <a:r>
              <a:rPr lang="en-US" sz="2400" b="1" dirty="0" smtClean="0">
                <a:solidFill>
                  <a:schemeClr val="bg1"/>
                </a:solidFill>
              </a:rPr>
              <a:t>anyone to find out he has killed a man, </a:t>
            </a:r>
            <a:r>
              <a:rPr lang="en-US" sz="2400" b="1" u="sng" dirty="0" smtClean="0">
                <a:solidFill>
                  <a:schemeClr val="bg1"/>
                </a:solidFill>
              </a:rPr>
              <a:t>but</a:t>
            </a:r>
            <a:r>
              <a:rPr lang="en-US" sz="2400" b="1" dirty="0" smtClean="0">
                <a:solidFill>
                  <a:schemeClr val="bg1"/>
                </a:solidFill>
              </a:rPr>
              <a:t> he is tortured by guilt.</a:t>
            </a:r>
            <a:endParaRPr lang="en-US" sz="2400" b="1"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18647">
            <a:off x="6373634" y="3810000"/>
            <a:ext cx="1733550" cy="2857500"/>
          </a:xfrm>
          <a:prstGeom prst="rect">
            <a:avLst/>
          </a:prstGeom>
        </p:spPr>
      </p:pic>
    </p:spTree>
    <p:extLst>
      <p:ext uri="{BB962C8B-B14F-4D97-AF65-F5344CB8AC3E}">
        <p14:creationId xmlns:p14="http://schemas.microsoft.com/office/powerpoint/2010/main" val="216850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lstStyle/>
          <a:p>
            <a:pPr algn="ctr"/>
            <a:r>
              <a:rPr lang="en-US" dirty="0" smtClean="0"/>
              <a:t>Created by </a:t>
            </a:r>
          </a:p>
          <a:p>
            <a:pPr algn="ctr"/>
            <a:r>
              <a:rPr lang="en-US" dirty="0" smtClean="0"/>
              <a:t>Barbara Yardley, M.Ed.</a:t>
            </a:r>
          </a:p>
          <a:p>
            <a:pPr algn="ctr"/>
            <a:r>
              <a:rPr lang="en-US" dirty="0" smtClean="0">
                <a:solidFill>
                  <a:schemeClr val="accent3"/>
                </a:solidFill>
                <a:hlinkClick r:id="rId2"/>
              </a:rPr>
              <a:t>barbarayardley@me.com</a:t>
            </a:r>
            <a:endParaRPr lang="en-US" dirty="0" smtClean="0">
              <a:solidFill>
                <a:schemeClr val="accent3"/>
              </a:solidFill>
            </a:endParaRPr>
          </a:p>
          <a:p>
            <a:pPr algn="ctr"/>
            <a:endParaRPr lang="en-US" dirty="0" smtClean="0"/>
          </a:p>
          <a:p>
            <a:pPr algn="ctr"/>
            <a:endParaRPr lang="en-US" dirty="0"/>
          </a:p>
          <a:p>
            <a:pPr algn="ctr"/>
            <a:r>
              <a:rPr lang="en-US" dirty="0" smtClean="0"/>
              <a:t>ClipArt by</a:t>
            </a:r>
          </a:p>
          <a:p>
            <a:pPr algn="ctr"/>
            <a:r>
              <a:rPr lang="en-US" dirty="0" smtClean="0"/>
              <a:t>Phillip Martin</a:t>
            </a:r>
          </a:p>
          <a:p>
            <a:pPr algn="ctr"/>
            <a:r>
              <a:rPr lang="en-US" dirty="0">
                <a:hlinkClick r:id="rId3"/>
              </a:rPr>
              <a:t>http://</a:t>
            </a:r>
            <a:r>
              <a:rPr lang="en-US" dirty="0" smtClean="0">
                <a:hlinkClick r:id="rId3"/>
              </a:rPr>
              <a:t>www.phillipmartin.info/clipart/homepage.htm</a:t>
            </a:r>
            <a:endParaRPr lang="en-US" dirty="0" smtClean="0"/>
          </a:p>
          <a:p>
            <a:pPr algn="ctr"/>
            <a:endParaRPr lang="en-US" dirty="0" smtClean="0"/>
          </a:p>
          <a:p>
            <a:pPr algn="ctr"/>
            <a:endParaRPr lang="en-US" dirty="0"/>
          </a:p>
        </p:txBody>
      </p:sp>
    </p:spTree>
    <p:extLst>
      <p:ext uri="{BB962C8B-B14F-4D97-AF65-F5344CB8AC3E}">
        <p14:creationId xmlns:p14="http://schemas.microsoft.com/office/powerpoint/2010/main" val="4055506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 y="762000"/>
            <a:ext cx="7086600" cy="584775"/>
          </a:xfrm>
          <a:prstGeom prst="rect">
            <a:avLst/>
          </a:prstGeom>
          <a:noFill/>
        </p:spPr>
        <p:txBody>
          <a:bodyPr wrap="square" rtlCol="0">
            <a:spAutoFit/>
          </a:bodyPr>
          <a:lstStyle/>
          <a:p>
            <a:r>
              <a:rPr lang="en-US" sz="3200" dirty="0" smtClean="0">
                <a:solidFill>
                  <a:srgbClr val="FFC000"/>
                </a:solidFill>
                <a:latin typeface="+mj-lt"/>
              </a:rPr>
              <a:t>Links/Resources</a:t>
            </a:r>
            <a:endParaRPr lang="en-US" sz="3200" dirty="0">
              <a:solidFill>
                <a:srgbClr val="FFC000"/>
              </a:solidFill>
              <a:latin typeface="+mj-lt"/>
            </a:endParaRPr>
          </a:p>
        </p:txBody>
      </p:sp>
      <p:sp>
        <p:nvSpPr>
          <p:cNvPr id="5" name="TextBox 4"/>
          <p:cNvSpPr txBox="1"/>
          <p:nvPr/>
        </p:nvSpPr>
        <p:spPr>
          <a:xfrm>
            <a:off x="762000" y="1524000"/>
            <a:ext cx="7772400" cy="3508653"/>
          </a:xfrm>
          <a:prstGeom prst="rect">
            <a:avLst/>
          </a:prstGeom>
          <a:noFill/>
        </p:spPr>
        <p:txBody>
          <a:bodyPr wrap="square" rtlCol="0">
            <a:spAutoFit/>
          </a:bodyPr>
          <a:lstStyle/>
          <a:p>
            <a:r>
              <a:rPr lang="en-US" sz="2000" b="1" dirty="0" smtClean="0">
                <a:solidFill>
                  <a:schemeClr val="accent3"/>
                </a:solidFill>
                <a:latin typeface="Calibri"/>
                <a:hlinkClick r:id="rId2"/>
              </a:rPr>
              <a:t>The Librarian’s Daughter</a:t>
            </a:r>
            <a:endParaRPr lang="en-US" sz="2000" b="1" dirty="0" smtClean="0">
              <a:solidFill>
                <a:schemeClr val="accent3"/>
              </a:solidFill>
              <a:latin typeface="Calibri"/>
            </a:endParaRPr>
          </a:p>
          <a:p>
            <a:r>
              <a:rPr lang="en-US" dirty="0" smtClean="0">
                <a:latin typeface="Calibri"/>
              </a:rPr>
              <a:t>     Ms. Yardley’s blog about books to use in the classroom with particular  </a:t>
            </a:r>
          </a:p>
          <a:p>
            <a:r>
              <a:rPr lang="en-US" dirty="0" smtClean="0">
                <a:latin typeface="Calibri"/>
              </a:rPr>
              <a:t>      emphasis on adolescent literacy</a:t>
            </a:r>
          </a:p>
          <a:p>
            <a:endParaRPr lang="en-US" sz="2400" b="1" dirty="0" smtClean="0">
              <a:solidFill>
                <a:prstClr val="white"/>
              </a:solidFill>
              <a:latin typeface="Calibri"/>
              <a:hlinkClick r:id="rId3"/>
            </a:endParaRPr>
          </a:p>
          <a:p>
            <a:r>
              <a:rPr lang="en-US" sz="2000" b="1" dirty="0" smtClean="0">
                <a:solidFill>
                  <a:prstClr val="white"/>
                </a:solidFill>
                <a:latin typeface="Calibri"/>
                <a:hlinkClick r:id="rId3"/>
              </a:rPr>
              <a:t>Persuasion in a Digital World</a:t>
            </a:r>
            <a:endParaRPr lang="en-US" sz="2000" b="1" dirty="0" smtClean="0">
              <a:solidFill>
                <a:prstClr val="white"/>
              </a:solidFill>
              <a:latin typeface="Calibri"/>
            </a:endParaRPr>
          </a:p>
          <a:p>
            <a:r>
              <a:rPr lang="en-US" sz="2400" b="1" dirty="0">
                <a:latin typeface="Calibri"/>
              </a:rPr>
              <a:t> </a:t>
            </a:r>
            <a:r>
              <a:rPr lang="en-US" sz="2400" b="1" dirty="0" smtClean="0">
                <a:latin typeface="Calibri"/>
              </a:rPr>
              <a:t>    </a:t>
            </a:r>
            <a:r>
              <a:rPr lang="en-US" dirty="0" err="1" smtClean="0">
                <a:latin typeface="Calibri"/>
              </a:rPr>
              <a:t>ReadWriteThink</a:t>
            </a:r>
            <a:r>
              <a:rPr lang="en-US" dirty="0" smtClean="0">
                <a:latin typeface="Calibri"/>
              </a:rPr>
              <a:t> lesson plan for teaching persuasive writing using digital tools. </a:t>
            </a:r>
          </a:p>
          <a:p>
            <a:r>
              <a:rPr lang="en-US" dirty="0">
                <a:latin typeface="Calibri"/>
              </a:rPr>
              <a:t> </a:t>
            </a:r>
            <a:r>
              <a:rPr lang="en-US" dirty="0" smtClean="0">
                <a:latin typeface="Calibri"/>
              </a:rPr>
              <a:t>     Authored by Ms. Yardley and Ms. </a:t>
            </a:r>
            <a:r>
              <a:rPr lang="en-US" smtClean="0">
                <a:latin typeface="Calibri"/>
              </a:rPr>
              <a:t>Perdomo</a:t>
            </a:r>
            <a:endParaRPr lang="en-US" dirty="0" smtClean="0">
              <a:latin typeface="Calibri"/>
            </a:endParaRPr>
          </a:p>
          <a:p>
            <a:endParaRPr lang="en-US" sz="2400" b="1" dirty="0">
              <a:latin typeface="Calibri"/>
              <a:hlinkClick r:id="rId4"/>
            </a:endParaRPr>
          </a:p>
          <a:p>
            <a:r>
              <a:rPr lang="en-US" sz="2000" b="1" dirty="0" smtClean="0">
                <a:latin typeface="Calibri"/>
                <a:hlinkClick r:id="rId4"/>
              </a:rPr>
              <a:t>Teachers </a:t>
            </a:r>
            <a:r>
              <a:rPr lang="en-US" sz="2000" b="1" dirty="0" smtClean="0">
                <a:solidFill>
                  <a:prstClr val="white"/>
                </a:solidFill>
                <a:latin typeface="Calibri"/>
                <a:hlinkClick r:id="rId4"/>
              </a:rPr>
              <a:t>Pay Teachers: Yardley</a:t>
            </a:r>
            <a:endParaRPr lang="en-US" sz="2000" b="1" dirty="0" smtClean="0">
              <a:solidFill>
                <a:prstClr val="white"/>
              </a:solidFill>
              <a:latin typeface="Calibri"/>
            </a:endParaRPr>
          </a:p>
          <a:p>
            <a:r>
              <a:rPr lang="en-US" dirty="0">
                <a:latin typeface="Calibri"/>
              </a:rPr>
              <a:t> </a:t>
            </a:r>
            <a:r>
              <a:rPr lang="en-US" dirty="0" smtClean="0">
                <a:latin typeface="Calibri"/>
              </a:rPr>
              <a:t>       Reading activities and units written by Ms. Yardley, including worksheets and </a:t>
            </a:r>
          </a:p>
          <a:p>
            <a:r>
              <a:rPr lang="en-US" dirty="0" smtClean="0">
                <a:latin typeface="Calibri"/>
              </a:rPr>
              <a:t>        activities about conflict</a:t>
            </a:r>
            <a:endParaRPr lang="en-US" dirty="0">
              <a:latin typeface="Calibri"/>
            </a:endParaRPr>
          </a:p>
        </p:txBody>
      </p:sp>
    </p:spTree>
    <p:extLst>
      <p:ext uri="{BB962C8B-B14F-4D97-AF65-F5344CB8AC3E}">
        <p14:creationId xmlns:p14="http://schemas.microsoft.com/office/powerpoint/2010/main" val="38417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Why conflict?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990600"/>
            <a:ext cx="7520940" cy="1261572"/>
          </a:xfrm>
        </p:spPr>
        <p:txBody>
          <a:bodyPr>
            <a:normAutofit/>
          </a:bodyPr>
          <a:lstStyle/>
          <a:p>
            <a:r>
              <a:rPr lang="en-US" sz="2400" dirty="0" smtClean="0"/>
              <a:t>At the heart of every great story is a conflict (or problem). The main character wants something and is being prevented from getting it.</a:t>
            </a:r>
          </a:p>
        </p:txBody>
      </p:sp>
      <p:pic>
        <p:nvPicPr>
          <p:cNvPr id="1026" name="Picture 2" descr="Wol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397" y="3505200"/>
            <a:ext cx="2046647" cy="1812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eading.phillipmartin.info/la_lit_folk_literatur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895600"/>
            <a:ext cx="2404058" cy="2574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6120" y="5562600"/>
            <a:ext cx="8077200" cy="381000"/>
          </a:xfrm>
          <a:prstGeom prst="rect">
            <a:avLst/>
          </a:prstGeom>
          <a:noFill/>
        </p:spPr>
        <p:txBody>
          <a:bodyPr wrap="square" rtlCol="0">
            <a:spAutoFit/>
          </a:bodyPr>
          <a:lstStyle/>
          <a:p>
            <a:r>
              <a:rPr lang="en-US" dirty="0" smtClean="0"/>
              <a:t>Little Red Riding Hood wants to go visit her Grandmother…</a:t>
            </a:r>
            <a:endParaRPr lang="en-US" dirty="0"/>
          </a:p>
        </p:txBody>
      </p:sp>
      <p:sp>
        <p:nvSpPr>
          <p:cNvPr id="5" name="TextBox 4"/>
          <p:cNvSpPr txBox="1"/>
          <p:nvPr/>
        </p:nvSpPr>
        <p:spPr>
          <a:xfrm>
            <a:off x="5181600" y="6096000"/>
            <a:ext cx="3461720" cy="369332"/>
          </a:xfrm>
          <a:prstGeom prst="rect">
            <a:avLst/>
          </a:prstGeom>
          <a:noFill/>
        </p:spPr>
        <p:txBody>
          <a:bodyPr wrap="square" rtlCol="0">
            <a:spAutoFit/>
          </a:bodyPr>
          <a:lstStyle/>
          <a:p>
            <a:r>
              <a:rPr lang="en-US" dirty="0" smtClean="0"/>
              <a:t>…but the Big Bad Wolf interferes.</a:t>
            </a:r>
            <a:endParaRPr lang="en-US" dirty="0"/>
          </a:p>
        </p:txBody>
      </p:sp>
      <p:pic>
        <p:nvPicPr>
          <p:cNvPr id="8" name="Picture 2" descr="Little Red Riding Hood"/>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350" b="98695" l="5556" r="97531">
                        <a14:foregroundMark x1="27623" y1="58747" x2="27623" y2="58747"/>
                        <a14:foregroundMark x1="27160" y1="12794" x2="27160" y2="12794"/>
                        <a14:foregroundMark x1="5556" y1="79112" x2="15432" y2="87206"/>
                        <a14:backgroundMark x1="59414" y1="38381" x2="59414" y2="38381"/>
                        <a14:backgroundMark x1="59414" y1="16188" x2="59414" y2="16188"/>
                        <a14:backgroundMark x1="60031" y1="13055" x2="60031" y2="13055"/>
                        <a14:backgroundMark x1="75154" y1="12010" x2="75154" y2="12010"/>
                        <a14:backgroundMark x1="76389" y1="15405" x2="76389" y2="15405"/>
                        <a14:backgroundMark x1="76080" y1="19843" x2="76080" y2="19843"/>
                        <a14:backgroundMark x1="69444" y1="68930" x2="69444" y2="68930"/>
                        <a14:backgroundMark x1="68519" y1="80940" x2="68519" y2="80940"/>
                        <a14:backgroundMark x1="70679" y1="81984" x2="70679" y2="81984"/>
                        <a14:backgroundMark x1="74074" y1="81201" x2="74074" y2="81201"/>
                        <a14:backgroundMark x1="75617" y1="70757" x2="75617" y2="70757"/>
                        <a14:backgroundMark x1="81173" y1="41775" x2="81173" y2="41775"/>
                        <a14:backgroundMark x1="73611" y1="56658" x2="73611" y2="56658"/>
                        <a14:backgroundMark x1="81944" y1="54830" x2="81944" y2="54830"/>
                        <a14:backgroundMark x1="57407" y1="23760" x2="57407" y2="23760"/>
                        <a14:backgroundMark x1="58025" y1="28721" x2="58025" y2="28721"/>
                        <a14:backgroundMark x1="74537" y1="16710" x2="74537" y2="16710"/>
                        <a14:backgroundMark x1="56636" y1="17493" x2="56636" y2="17493"/>
                        <a14:backgroundMark x1="67438" y1="10183" x2="67438" y2="10183"/>
                        <a14:backgroundMark x1="78704" y1="24021" x2="78704" y2="24021"/>
                        <a14:backgroundMark x1="77160" y1="23499" x2="77160" y2="23499"/>
                        <a14:backgroundMark x1="66049" y1="17755" x2="66049" y2="17755"/>
                        <a14:backgroundMark x1="66667" y1="14360" x2="88117" y2="69974"/>
                        <a14:backgroundMark x1="61883" y1="25326" x2="63426" y2="42559"/>
                        <a14:backgroundMark x1="88117" y1="88251" x2="72377" y2="43081"/>
                        <a14:backgroundMark x1="65741" y1="73368" x2="66821" y2="85117"/>
                        <a14:backgroundMark x1="55710" y1="38120" x2="60031" y2="38642"/>
                      </a14:backgroundRemoval>
                    </a14:imgEffect>
                  </a14:imgLayer>
                </a14:imgProps>
              </a:ext>
              <a:ext uri="{28A0092B-C50C-407E-A947-70E740481C1C}">
                <a14:useLocalDpi xmlns:a14="http://schemas.microsoft.com/office/drawing/2010/main" val="0"/>
              </a:ext>
            </a:extLst>
          </a:blip>
          <a:srcRect/>
          <a:stretch>
            <a:fillRect/>
          </a:stretch>
        </p:blipFill>
        <p:spPr bwMode="auto">
          <a:xfrm>
            <a:off x="533400" y="3097118"/>
            <a:ext cx="3657600" cy="216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50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circle(in)">
                                      <p:cBhvr>
                                        <p:cTn id="26" dur="20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wipe(down)">
                                      <p:cBhvr>
                                        <p:cTn id="31" dur="580">
                                          <p:stCondLst>
                                            <p:cond delay="0"/>
                                          </p:stCondLst>
                                        </p:cTn>
                                        <p:tgtEl>
                                          <p:spTgt spid="1026"/>
                                        </p:tgtEl>
                                      </p:cBhvr>
                                    </p:animEffect>
                                    <p:anim calcmode="lin" valueType="num">
                                      <p:cBhvr>
                                        <p:cTn id="3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7" dur="26">
                                          <p:stCondLst>
                                            <p:cond delay="650"/>
                                          </p:stCondLst>
                                        </p:cTn>
                                        <p:tgtEl>
                                          <p:spTgt spid="1026"/>
                                        </p:tgtEl>
                                      </p:cBhvr>
                                      <p:to x="100000" y="60000"/>
                                    </p:animScale>
                                    <p:animScale>
                                      <p:cBhvr>
                                        <p:cTn id="38" dur="166" decel="50000">
                                          <p:stCondLst>
                                            <p:cond delay="676"/>
                                          </p:stCondLst>
                                        </p:cTn>
                                        <p:tgtEl>
                                          <p:spTgt spid="1026"/>
                                        </p:tgtEl>
                                      </p:cBhvr>
                                      <p:to x="100000" y="100000"/>
                                    </p:animScale>
                                    <p:animScale>
                                      <p:cBhvr>
                                        <p:cTn id="39" dur="26">
                                          <p:stCondLst>
                                            <p:cond delay="1312"/>
                                          </p:stCondLst>
                                        </p:cTn>
                                        <p:tgtEl>
                                          <p:spTgt spid="1026"/>
                                        </p:tgtEl>
                                      </p:cBhvr>
                                      <p:to x="100000" y="80000"/>
                                    </p:animScale>
                                    <p:animScale>
                                      <p:cBhvr>
                                        <p:cTn id="40" dur="166" decel="50000">
                                          <p:stCondLst>
                                            <p:cond delay="1338"/>
                                          </p:stCondLst>
                                        </p:cTn>
                                        <p:tgtEl>
                                          <p:spTgt spid="1026"/>
                                        </p:tgtEl>
                                      </p:cBhvr>
                                      <p:to x="100000" y="100000"/>
                                    </p:animScale>
                                    <p:animScale>
                                      <p:cBhvr>
                                        <p:cTn id="41" dur="26">
                                          <p:stCondLst>
                                            <p:cond delay="1642"/>
                                          </p:stCondLst>
                                        </p:cTn>
                                        <p:tgtEl>
                                          <p:spTgt spid="1026"/>
                                        </p:tgtEl>
                                      </p:cBhvr>
                                      <p:to x="100000" y="90000"/>
                                    </p:animScale>
                                    <p:animScale>
                                      <p:cBhvr>
                                        <p:cTn id="42" dur="166" decel="50000">
                                          <p:stCondLst>
                                            <p:cond delay="1668"/>
                                          </p:stCondLst>
                                        </p:cTn>
                                        <p:tgtEl>
                                          <p:spTgt spid="1026"/>
                                        </p:tgtEl>
                                      </p:cBhvr>
                                      <p:to x="100000" y="100000"/>
                                    </p:animScale>
                                    <p:animScale>
                                      <p:cBhvr>
                                        <p:cTn id="43" dur="26">
                                          <p:stCondLst>
                                            <p:cond delay="1808"/>
                                          </p:stCondLst>
                                        </p:cTn>
                                        <p:tgtEl>
                                          <p:spTgt spid="1026"/>
                                        </p:tgtEl>
                                      </p:cBhvr>
                                      <p:to x="100000" y="95000"/>
                                    </p:animScale>
                                    <p:animScale>
                                      <p:cBhvr>
                                        <p:cTn id="44" dur="166" decel="50000">
                                          <p:stCondLst>
                                            <p:cond delay="1834"/>
                                          </p:stCondLst>
                                        </p:cTn>
                                        <p:tgtEl>
                                          <p:spTgt spid="1026"/>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Conflict Makes the Story </a:t>
            </a:r>
            <a:r>
              <a:rPr lang="en-US" b="1" dirty="0" smtClean="0">
                <a:solidFill>
                  <a:schemeClr val="accent2">
                    <a:lumMod val="75000"/>
                  </a:schemeClr>
                </a:solidFill>
                <a:effectLst>
                  <a:outerShdw blurRad="38100" dist="38100" dir="2700000" algn="tl">
                    <a:srgbClr val="000000">
                      <a:alpha val="43137"/>
                    </a:srgbClr>
                  </a:outerShdw>
                </a:effectLst>
              </a:rPr>
              <a:t>Interesting</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60" y="1100629"/>
            <a:ext cx="7520940" cy="2404572"/>
          </a:xfrm>
        </p:spPr>
        <p:txBody>
          <a:bodyPr>
            <a:normAutofit/>
          </a:bodyPr>
          <a:lstStyle/>
          <a:p>
            <a:r>
              <a:rPr lang="en-US" sz="2400" dirty="0" smtClean="0"/>
              <a:t>Most of the action and suspense in a story centers around the main character (or characters) trying to find a solution to the conflict. </a:t>
            </a:r>
            <a:endParaRPr lang="en-US" sz="2400" dirty="0"/>
          </a:p>
        </p:txBody>
      </p:sp>
      <p:pic>
        <p:nvPicPr>
          <p:cNvPr id="3074" name="Picture 2" descr="http://sports.phillipmartin.info/sports_div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9998" y="2438400"/>
            <a:ext cx="2879324" cy="40211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9200" y="4218130"/>
            <a:ext cx="5334000" cy="584775"/>
          </a:xfrm>
          <a:prstGeom prst="rect">
            <a:avLst/>
          </a:prstGeom>
          <a:noFill/>
        </p:spPr>
        <p:txBody>
          <a:bodyPr wrap="square" rtlCol="0">
            <a:spAutoFit/>
          </a:bodyPr>
          <a:lstStyle/>
          <a:p>
            <a:pPr algn="ctr"/>
            <a:r>
              <a:rPr lang="en-US" sz="3200" b="1" dirty="0" smtClean="0">
                <a:solidFill>
                  <a:srgbClr val="C00000"/>
                </a:solidFill>
                <a:latin typeface="+mj-lt"/>
              </a:rPr>
              <a:t>Conflict drives the plot !</a:t>
            </a:r>
            <a:endParaRPr lang="en-US" sz="3200" b="1" dirty="0">
              <a:solidFill>
                <a:srgbClr val="C00000"/>
              </a:solidFill>
              <a:latin typeface="+mj-lt"/>
            </a:endParaRPr>
          </a:p>
        </p:txBody>
      </p:sp>
    </p:spTree>
    <p:extLst>
      <p:ext uri="{BB962C8B-B14F-4D97-AF65-F5344CB8AC3E}">
        <p14:creationId xmlns:p14="http://schemas.microsoft.com/office/powerpoint/2010/main" val="298189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Identify the conflict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sz="2400" b="0" dirty="0" smtClean="0"/>
              <a:t>The most effective way to identify a conflict is to write a </a:t>
            </a:r>
            <a:r>
              <a:rPr lang="en-US" sz="2400" dirty="0" smtClean="0">
                <a:solidFill>
                  <a:schemeClr val="accent2"/>
                </a:solidFill>
              </a:rPr>
              <a:t>CONFLICT STATEMENT.</a:t>
            </a:r>
          </a:p>
          <a:p>
            <a:r>
              <a:rPr lang="en-US" sz="2400" b="0" dirty="0" smtClean="0"/>
              <a:t>A conflict statement is a sentence that briefly states what the main character wants and what is preventing him/her from attaining that desire.</a:t>
            </a:r>
          </a:p>
          <a:p>
            <a:endParaRPr lang="en-US" sz="2400" dirty="0" smtClean="0">
              <a:solidFill>
                <a:schemeClr val="accent2"/>
              </a:solidFill>
            </a:endParaRPr>
          </a:p>
          <a:p>
            <a:r>
              <a:rPr lang="en-US" sz="2400" dirty="0" smtClean="0">
                <a:solidFill>
                  <a:schemeClr val="accent3">
                    <a:lumMod val="75000"/>
                  </a:schemeClr>
                </a:solidFill>
              </a:rPr>
              <a:t>Example: Cinderella </a:t>
            </a:r>
            <a:r>
              <a:rPr lang="en-US" sz="2400" u="sng" dirty="0" smtClean="0">
                <a:solidFill>
                  <a:schemeClr val="accent3">
                    <a:lumMod val="75000"/>
                  </a:schemeClr>
                </a:solidFill>
              </a:rPr>
              <a:t>wants</a:t>
            </a:r>
            <a:r>
              <a:rPr lang="en-US" sz="2400" dirty="0" smtClean="0">
                <a:solidFill>
                  <a:schemeClr val="accent3">
                    <a:lumMod val="75000"/>
                  </a:schemeClr>
                </a:solidFill>
              </a:rPr>
              <a:t> to go                                         to the ball, </a:t>
            </a:r>
            <a:r>
              <a:rPr lang="en-US" sz="2400" u="sng" dirty="0" smtClean="0">
                <a:solidFill>
                  <a:schemeClr val="accent3">
                    <a:lumMod val="75000"/>
                  </a:schemeClr>
                </a:solidFill>
              </a:rPr>
              <a:t>but</a:t>
            </a:r>
            <a:r>
              <a:rPr lang="en-US" sz="2400" dirty="0" smtClean="0">
                <a:solidFill>
                  <a:schemeClr val="accent3">
                    <a:lumMod val="75000"/>
                  </a:schemeClr>
                </a:solidFill>
              </a:rPr>
              <a:t> her wicked                                    stepmother won’t let her go.</a:t>
            </a:r>
            <a:endParaRPr lang="en-US" sz="2400" dirty="0">
              <a:solidFill>
                <a:schemeClr val="accent3">
                  <a:lumMod val="75000"/>
                </a:schemeClr>
              </a:solidFill>
            </a:endParaRPr>
          </a:p>
          <a:p>
            <a:endParaRPr lang="en-US" dirty="0"/>
          </a:p>
        </p:txBody>
      </p:sp>
      <p:pic>
        <p:nvPicPr>
          <p:cNvPr id="1026" name="Picture 2" descr="Cindere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200399"/>
            <a:ext cx="3887004" cy="341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58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circle(out)">
                                      <p:cBhvr>
                                        <p:cTn id="21" dur="20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520940" cy="548640"/>
          </a:xfrm>
        </p:spPr>
        <p:txBody>
          <a:bodyPr/>
          <a:lstStyle/>
          <a:p>
            <a:r>
              <a:rPr lang="en-US" sz="5400" dirty="0" smtClean="0">
                <a:effectLst>
                  <a:outerShdw blurRad="38100" dist="38100" dir="2700000" algn="tl">
                    <a:srgbClr val="000000">
                      <a:alpha val="43137"/>
                    </a:srgbClr>
                  </a:outerShdw>
                </a:effectLst>
              </a:rPr>
              <a:t>protagonist</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600" b="0" dirty="0" smtClean="0"/>
              <a:t>The main character(s) who has the conflict</a:t>
            </a:r>
            <a:endParaRPr lang="en-US" sz="3600" b="0" dirty="0"/>
          </a:p>
        </p:txBody>
      </p:sp>
      <p:pic>
        <p:nvPicPr>
          <p:cNvPr id="2049" name="Picture 1" descr="http://school.phillipmartin.info/school_studen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05000"/>
            <a:ext cx="287655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20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1000"/>
                                        <p:tgtEl>
                                          <p:spTgt spid="2049"/>
                                        </p:tgtEl>
                                      </p:cBhvr>
                                    </p:animEffect>
                                    <p:anim calcmode="lin" valueType="num">
                                      <p:cBhvr>
                                        <p:cTn id="8" dur="1000" fill="hold"/>
                                        <p:tgtEl>
                                          <p:spTgt spid="2049"/>
                                        </p:tgtEl>
                                        <p:attrNameLst>
                                          <p:attrName>ppt_x</p:attrName>
                                        </p:attrNameLst>
                                      </p:cBhvr>
                                      <p:tavLst>
                                        <p:tav tm="0">
                                          <p:val>
                                            <p:strVal val="#ppt_x"/>
                                          </p:val>
                                        </p:tav>
                                        <p:tav tm="100000">
                                          <p:val>
                                            <p:strVal val="#ppt_x"/>
                                          </p:val>
                                        </p:tav>
                                      </p:tavLst>
                                    </p:anim>
                                    <p:anim calcmode="lin" valueType="num">
                                      <p:cBhvr>
                                        <p:cTn id="9" dur="1000" fill="hold"/>
                                        <p:tgtEl>
                                          <p:spTgt spid="20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520940" cy="548640"/>
          </a:xfrm>
        </p:spPr>
        <p:txBody>
          <a:bodyPr/>
          <a:lstStyle/>
          <a:p>
            <a:r>
              <a:rPr lang="en-US" sz="5400" dirty="0" smtClean="0">
                <a:effectLst>
                  <a:outerShdw blurRad="38100" dist="38100" dir="2700000" algn="tl">
                    <a:srgbClr val="000000">
                      <a:alpha val="43137"/>
                    </a:srgbClr>
                  </a:outerShdw>
                </a:effectLst>
              </a:rPr>
              <a:t>Antagonist</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600" b="0" dirty="0" smtClean="0"/>
              <a:t>Who or what the protagonist is struggling against</a:t>
            </a:r>
            <a:endParaRPr lang="en-US" sz="3600" b="0" dirty="0"/>
          </a:p>
        </p:txBody>
      </p:sp>
      <p:pic>
        <p:nvPicPr>
          <p:cNvPr id="3077" name="Picture 5" descr="http://heroes.phillipmartin.info/occupations_villai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76400"/>
            <a:ext cx="3725333"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5181600"/>
            <a:ext cx="4876800" cy="646331"/>
          </a:xfrm>
          <a:prstGeom prst="rect">
            <a:avLst/>
          </a:prstGeom>
          <a:noFill/>
        </p:spPr>
        <p:txBody>
          <a:bodyPr wrap="square" rtlCol="0">
            <a:spAutoFit/>
          </a:bodyPr>
          <a:lstStyle/>
          <a:p>
            <a:r>
              <a:rPr lang="en-US" dirty="0" smtClean="0">
                <a:solidFill>
                  <a:schemeClr val="bg1"/>
                </a:solidFill>
              </a:rPr>
              <a:t>Not always a bad guy. In fact, sometimes it is not even a person!</a:t>
            </a:r>
            <a:endParaRPr lang="en-US" dirty="0">
              <a:solidFill>
                <a:schemeClr val="bg1"/>
              </a:solidFill>
            </a:endParaRPr>
          </a:p>
        </p:txBody>
      </p:sp>
    </p:spTree>
    <p:extLst>
      <p:ext uri="{BB962C8B-B14F-4D97-AF65-F5344CB8AC3E}">
        <p14:creationId xmlns:p14="http://schemas.microsoft.com/office/powerpoint/2010/main" val="75703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fade">
                                      <p:cBhvr>
                                        <p:cTn id="13" dur="1000"/>
                                        <p:tgtEl>
                                          <p:spTgt spid="3077"/>
                                        </p:tgtEl>
                                      </p:cBhvr>
                                    </p:animEffect>
                                    <p:anim calcmode="lin" valueType="num">
                                      <p:cBhvr>
                                        <p:cTn id="14" dur="1000" fill="hold"/>
                                        <p:tgtEl>
                                          <p:spTgt spid="3077"/>
                                        </p:tgtEl>
                                        <p:attrNameLst>
                                          <p:attrName>ppt_x</p:attrName>
                                        </p:attrNameLst>
                                      </p:cBhvr>
                                      <p:tavLst>
                                        <p:tav tm="0">
                                          <p:val>
                                            <p:strVal val="#ppt_x"/>
                                          </p:val>
                                        </p:tav>
                                        <p:tav tm="100000">
                                          <p:val>
                                            <p:strVal val="#ppt_x"/>
                                          </p:val>
                                        </p:tav>
                                      </p:tavLst>
                                    </p:anim>
                                    <p:anim calcmode="lin" valueType="num">
                                      <p:cBhvr>
                                        <p:cTn id="15"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effectLst>
                  <a:outerShdw blurRad="38100" dist="38100" dir="2700000" algn="tl">
                    <a:srgbClr val="000000">
                      <a:alpha val="43137"/>
                    </a:srgbClr>
                  </a:outerShdw>
                </a:effectLst>
              </a:rPr>
              <a:t>Writing a conflict statement</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5715000"/>
            <a:ext cx="2950845" cy="489477"/>
          </a:xfrm>
        </p:spPr>
        <p:txBody>
          <a:bodyPr>
            <a:noAutofit/>
          </a:bodyPr>
          <a:lstStyle/>
          <a:p>
            <a:r>
              <a:rPr lang="en-US" sz="3200" b="0" dirty="0" smtClean="0"/>
              <a:t>PROTAGONIST</a:t>
            </a:r>
            <a:endParaRPr lang="en-US" sz="3200" b="0" dirty="0"/>
          </a:p>
        </p:txBody>
      </p:sp>
      <p:pic>
        <p:nvPicPr>
          <p:cNvPr id="1025" name="Picture 1" descr="http://school.phillipmartin.info/school_student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72" y="2438400"/>
            <a:ext cx="2800350" cy="3086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3352800" y="5715000"/>
            <a:ext cx="3276600" cy="489477"/>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3200" b="0" dirty="0" smtClean="0"/>
              <a:t>WANTS ______,</a:t>
            </a:r>
            <a:endParaRPr lang="en-US" sz="3200" b="0" dirty="0"/>
          </a:p>
        </p:txBody>
      </p:sp>
      <p:sp>
        <p:nvSpPr>
          <p:cNvPr id="6" name="Content Placeholder 2"/>
          <p:cNvSpPr txBox="1">
            <a:spLocks/>
          </p:cNvSpPr>
          <p:nvPr/>
        </p:nvSpPr>
        <p:spPr>
          <a:xfrm>
            <a:off x="6934200" y="5714999"/>
            <a:ext cx="1600200" cy="489477"/>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3200" b="0" dirty="0" smtClean="0"/>
              <a:t>BUT…</a:t>
            </a:r>
            <a:endParaRPr lang="en-US" sz="3200" b="0" dirty="0"/>
          </a:p>
        </p:txBody>
      </p:sp>
      <p:pic>
        <p:nvPicPr>
          <p:cNvPr id="8" name="Picture 5" descr="http://heroes.phillipmartin.info/occupations_villai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840139"/>
            <a:ext cx="2204155"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41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025"/>
                                        </p:tgtEl>
                                        <p:attrNameLst>
                                          <p:attrName>style.visibility</p:attrName>
                                        </p:attrNameLst>
                                      </p:cBhvr>
                                      <p:to>
                                        <p:strVal val="visible"/>
                                      </p:to>
                                    </p:set>
                                    <p:animEffect transition="in" filter="wipe(up)">
                                      <p:cBhvr>
                                        <p:cTn id="14" dur="500"/>
                                        <p:tgtEl>
                                          <p:spTgt spid="102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Conflict Statement Practice</a:t>
            </a:r>
            <a:endParaRPr lang="en-US" b="1" dirty="0">
              <a:effectLst>
                <a:outerShdw blurRad="38100" dist="38100" dir="2700000" algn="tl">
                  <a:srgbClr val="000000">
                    <a:alpha val="43137"/>
                  </a:srgbClr>
                </a:outerShdw>
              </a:effectLst>
            </a:endParaRPr>
          </a:p>
        </p:txBody>
      </p:sp>
      <p:sp>
        <p:nvSpPr>
          <p:cNvPr id="3" name="TextBox 2"/>
          <p:cNvSpPr txBox="1"/>
          <p:nvPr/>
        </p:nvSpPr>
        <p:spPr>
          <a:xfrm>
            <a:off x="533400" y="1371600"/>
            <a:ext cx="7696200" cy="738664"/>
          </a:xfrm>
          <a:prstGeom prst="rect">
            <a:avLst/>
          </a:prstGeom>
          <a:noFill/>
        </p:spPr>
        <p:txBody>
          <a:bodyPr wrap="square" rtlCol="0">
            <a:spAutoFit/>
          </a:bodyPr>
          <a:lstStyle/>
          <a:p>
            <a:endParaRPr lang="en-US" sz="2400" dirty="0" smtClean="0"/>
          </a:p>
          <a:p>
            <a:endParaRPr lang="en-US" dirty="0"/>
          </a:p>
        </p:txBody>
      </p:sp>
      <p:sp>
        <p:nvSpPr>
          <p:cNvPr id="4" name="Rectangle 3"/>
          <p:cNvSpPr/>
          <p:nvPr/>
        </p:nvSpPr>
        <p:spPr>
          <a:xfrm>
            <a:off x="767443" y="990600"/>
            <a:ext cx="7620000" cy="3231654"/>
          </a:xfrm>
          <a:prstGeom prst="rect">
            <a:avLst/>
          </a:prstGeom>
        </p:spPr>
        <p:txBody>
          <a:bodyPr wrap="square">
            <a:spAutoFit/>
          </a:bodyPr>
          <a:lstStyle/>
          <a:p>
            <a:pPr marL="342900" indent="-342900">
              <a:lnSpc>
                <a:spcPct val="150000"/>
              </a:lnSpc>
              <a:buFont typeface="Arial" pitchFamily="34" charset="0"/>
              <a:buChar char="•"/>
            </a:pPr>
            <a:r>
              <a:rPr lang="en-US" sz="2400" b="1" dirty="0" smtClean="0"/>
              <a:t>Protagonist: </a:t>
            </a:r>
            <a:endParaRPr lang="en-US" sz="2400" b="1" dirty="0"/>
          </a:p>
          <a:p>
            <a:pPr marL="342900" indent="-342900">
              <a:lnSpc>
                <a:spcPct val="150000"/>
              </a:lnSpc>
              <a:buFont typeface="Arial" pitchFamily="34" charset="0"/>
              <a:buChar char="•"/>
            </a:pPr>
            <a:r>
              <a:rPr lang="en-US" sz="2400" b="1" dirty="0" smtClean="0"/>
              <a:t>What </a:t>
            </a:r>
            <a:r>
              <a:rPr lang="en-US" sz="2400" b="1" dirty="0"/>
              <a:t>protagonist wants</a:t>
            </a:r>
            <a:r>
              <a:rPr lang="en-US" sz="2400" b="1" dirty="0" smtClean="0"/>
              <a:t>: </a:t>
            </a:r>
            <a:endParaRPr lang="en-US" sz="2400" b="1" dirty="0"/>
          </a:p>
          <a:p>
            <a:pPr marL="342900" indent="-342900">
              <a:lnSpc>
                <a:spcPct val="150000"/>
              </a:lnSpc>
              <a:buFont typeface="Arial" pitchFamily="34" charset="0"/>
              <a:buChar char="•"/>
            </a:pPr>
            <a:r>
              <a:rPr lang="en-US" sz="2400" b="1" dirty="0" smtClean="0"/>
              <a:t>What </a:t>
            </a:r>
            <a:r>
              <a:rPr lang="en-US" sz="2400" b="1" dirty="0"/>
              <a:t>is keeping the protagonist from getting what </a:t>
            </a:r>
            <a:r>
              <a:rPr lang="en-US" sz="2400" b="1" dirty="0" smtClean="0"/>
              <a:t>she </a:t>
            </a:r>
            <a:r>
              <a:rPr lang="en-US" sz="2400" b="1" dirty="0"/>
              <a:t>wants</a:t>
            </a:r>
            <a:r>
              <a:rPr lang="en-US" sz="2400" b="1" dirty="0" smtClean="0"/>
              <a:t>: </a:t>
            </a:r>
            <a:endParaRPr lang="en-US" sz="2400" b="1" dirty="0"/>
          </a:p>
          <a:p>
            <a:pPr>
              <a:lnSpc>
                <a:spcPct val="150000"/>
              </a:lnSpc>
            </a:pPr>
            <a:r>
              <a:rPr lang="en-US" sz="2400" b="1" dirty="0"/>
              <a:t> </a:t>
            </a:r>
            <a:endParaRPr lang="en-US" sz="2400" b="1" dirty="0" smtClean="0"/>
          </a:p>
          <a:p>
            <a:pPr marL="457200" indent="-457200">
              <a:buFont typeface="Arial" pitchFamily="34" charset="0"/>
              <a:buChar char="•"/>
            </a:pPr>
            <a:r>
              <a:rPr lang="en-US" sz="2400" b="1" dirty="0" smtClean="0"/>
              <a:t>Conflict </a:t>
            </a:r>
            <a:r>
              <a:rPr lang="en-US" sz="2400" b="1" dirty="0"/>
              <a:t>Statement:</a:t>
            </a:r>
          </a:p>
        </p:txBody>
      </p:sp>
    </p:spTree>
    <p:controls>
      <mc:AlternateContent xmlns:mc="http://schemas.openxmlformats.org/markup-compatibility/2006">
        <mc:Choice xmlns:v="urn:schemas-microsoft-com:vml" Requires="v">
          <p:control spid="2074" name="TextBox1" r:id="rId2" imgW="2819520" imgH="561960"/>
        </mc:Choice>
        <mc:Fallback>
          <p:control name="TextBox1" r:id="rId2" imgW="2819520" imgH="561960">
            <p:pic>
              <p:nvPicPr>
                <p:cNvPr id="0" name="TextBox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1066800"/>
                  <a:ext cx="3810000" cy="533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75" name="TextBox2" r:id="rId3" imgW="2971800" imgH="561960"/>
        </mc:Choice>
        <mc:Fallback>
          <p:control name="TextBox2" r:id="rId3" imgW="2971800" imgH="561960">
            <p:pic>
              <p:nvPicPr>
                <p:cNvPr id="0" name="TextBox2"/>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1676400"/>
                  <a:ext cx="2971800" cy="558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76" name="TextBox3" r:id="rId4" imgW="6934320" imgH="561960"/>
        </mc:Choice>
        <mc:Fallback>
          <p:control name="TextBox3" r:id="rId4" imgW="6934320" imgH="561960">
            <p:pic>
              <p:nvPicPr>
                <p:cNvPr id="0" name="TextBox3"/>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3200400"/>
                  <a:ext cx="6934200" cy="558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77" name="TextBox4" r:id="rId5" imgW="6934320" imgH="561960"/>
        </mc:Choice>
        <mc:Fallback>
          <p:control name="TextBox4" r:id="rId5" imgW="6934320" imgH="561960">
            <p:pic>
              <p:nvPicPr>
                <p:cNvPr id="0" name="TextBox4"/>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4267200"/>
                  <a:ext cx="6934200" cy="1295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9527587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1034</TotalTime>
  <Words>2262</Words>
  <Application>Microsoft Office PowerPoint</Application>
  <PresentationFormat>On-screen Show (4:3)</PresentationFormat>
  <Paragraphs>129</Paragraphs>
  <Slides>24</Slides>
  <Notes>15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Angles</vt:lpstr>
      <vt:lpstr>CONFLICT</vt:lpstr>
      <vt:lpstr>What is Conflict?</vt:lpstr>
      <vt:lpstr>Why conflict?</vt:lpstr>
      <vt:lpstr>Conflict Makes the Story Interesting!</vt:lpstr>
      <vt:lpstr>Identify the conflict</vt:lpstr>
      <vt:lpstr>protagonist</vt:lpstr>
      <vt:lpstr>Antagonist</vt:lpstr>
      <vt:lpstr>Writing a conflict statement</vt:lpstr>
      <vt:lpstr>Conflict Statement Practice</vt:lpstr>
      <vt:lpstr>On Your Own…</vt:lpstr>
      <vt:lpstr>On Your Own…</vt:lpstr>
      <vt:lpstr>PowerPoint Presentation</vt:lpstr>
      <vt:lpstr>1) Character vs. Character</vt:lpstr>
      <vt:lpstr>2) Character vs. Society</vt:lpstr>
      <vt:lpstr>3) Character vs. Nature</vt:lpstr>
      <vt:lpstr>4) Character vs. Self</vt:lpstr>
      <vt:lpstr>Concept Review</vt:lpstr>
      <vt:lpstr>PowerPoint Presentation</vt:lpstr>
      <vt:lpstr>PowerPoint Presentation</vt:lpstr>
      <vt:lpstr>PowerPoint Presentation</vt:lpstr>
      <vt:lpstr>PowerPoint Presentation</vt:lpstr>
      <vt:lpstr>PowerPoint Presentation</vt:lpstr>
      <vt:lpstr>Credits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dc:title>
  <dc:creator>Barbara Yardley</dc:creator>
  <cp:lastModifiedBy>Paul &amp; Barb</cp:lastModifiedBy>
  <cp:revision>62</cp:revision>
  <dcterms:created xsi:type="dcterms:W3CDTF">2011-09-06T21:32:07Z</dcterms:created>
  <dcterms:modified xsi:type="dcterms:W3CDTF">2013-07-13T17:54:18Z</dcterms:modified>
</cp:coreProperties>
</file>